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63" r:id="rId4"/>
    <p:sldId id="268" r:id="rId5"/>
    <p:sldId id="260" r:id="rId6"/>
    <p:sldId id="262" r:id="rId7"/>
    <p:sldId id="266" r:id="rId8"/>
    <p:sldId id="257" r:id="rId9"/>
    <p:sldId id="258" r:id="rId10"/>
    <p:sldId id="269" r:id="rId11"/>
    <p:sldId id="25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5" d="100"/>
          <a:sy n="105" d="100"/>
        </p:scale>
        <p:origin x="-144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D8269B6-9B4F-40F9-ACD4-6C67539381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8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15E7461-B35A-47AE-A680-B05F3DC40AC4}" type="datetimeFigureOut">
              <a:rPr lang="en-US" smtClean="0"/>
              <a:t>4/27/2016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5A0D8C0-CAE1-4DE6-BB69-3B673E3C220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9.1 Transport: Xylem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15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Ion Uptake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Fungal Hyphae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Plants work together with fungus to absorb minerals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Threads of the fungus grow through the soil and absorb the minerals 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The threads also grow into the roots and transport the minerals into the roots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These minerals would not be absorbed without the fungus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Plants give the fungus sugars</a:t>
            </a:r>
          </a:p>
          <a:p>
            <a:endParaRPr 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982" y="1828800"/>
            <a:ext cx="4286250" cy="3417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754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Active </a:t>
            </a:r>
            <a:r>
              <a:rPr lang="en-US" sz="4000" dirty="0"/>
              <a:t>transport of Minerals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Use of metabolic energy to obtain minerals</a:t>
            </a:r>
          </a:p>
          <a:p>
            <a:pPr>
              <a:lnSpc>
                <a:spcPct val="90000"/>
              </a:lnSpc>
            </a:pPr>
            <a:r>
              <a:rPr lang="en-US" sz="2400"/>
              <a:t>Can occur against the concentration gradient	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Cytosol of the cell holds some reserves of ions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Allows the cells to pull in more of these ions when available 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Cells tend to horde ions</a:t>
            </a:r>
          </a:p>
          <a:p>
            <a:pPr>
              <a:lnSpc>
                <a:spcPct val="90000"/>
              </a:lnSpc>
            </a:pPr>
            <a:r>
              <a:rPr lang="en-US" sz="2400"/>
              <a:t>Highly selective – plant will choose from different forms of the same ion </a:t>
            </a:r>
          </a:p>
          <a:p>
            <a:pPr>
              <a:lnSpc>
                <a:spcPct val="90000"/>
              </a:lnSpc>
            </a:pPr>
            <a:r>
              <a:rPr lang="en-US" sz="2400"/>
              <a:t>Ions cross into the cell through pump molecules</a:t>
            </a:r>
          </a:p>
          <a:p>
            <a:pPr>
              <a:lnSpc>
                <a:spcPct val="90000"/>
              </a:lnSpc>
            </a:pPr>
            <a:r>
              <a:rPr lang="en-US" sz="2400"/>
              <a:t>If roots are deprived of oxygen then active transport stops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The formation of the necessary metabolic energy is from respiration</a:t>
            </a:r>
          </a:p>
        </p:txBody>
      </p:sp>
    </p:spTree>
    <p:extLst>
      <p:ext uri="{BB962C8B-B14F-4D97-AF65-F5344CB8AC3E}">
        <p14:creationId xmlns:p14="http://schemas.microsoft.com/office/powerpoint/2010/main" val="3032011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/>
            <a:r>
              <a:rPr lang="en-US" sz="4000" dirty="0" smtClean="0"/>
              <a:t>Adaptations </a:t>
            </a:r>
            <a:r>
              <a:rPr lang="en-US" sz="4000" dirty="0"/>
              <a:t>of Xerophytes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/>
              <a:t>Thick cuticle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Prevents water loss through the external wall of the epidermis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Hairs on the epidermis	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Traps moist air over the leaf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Reduction in number of stomata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Reduces areas where loss can occur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Rolled or folded leaves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Reduces area for transpiration to occur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Lower epidermis is rolled inside the leaf protecting it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Superficial roots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Takes advantage of condensation on the soil overnight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Deep and extensive roots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Allows access to the deep water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Reduced leaf numbers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Less surface area for transpiration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Low growth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Limits plant exposure to wind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724400"/>
            <a:ext cx="2454919" cy="184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773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Adaptations of Halophytes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Store water to dilute salt concentrations</a:t>
            </a:r>
          </a:p>
          <a:p>
            <a:r>
              <a:rPr lang="en-US" dirty="0" smtClean="0"/>
              <a:t>Salt glands</a:t>
            </a:r>
          </a:p>
          <a:p>
            <a:pPr lvl="1"/>
            <a:r>
              <a:rPr lang="en-US" dirty="0" smtClean="0"/>
              <a:t>Expel excess salt</a:t>
            </a:r>
          </a:p>
          <a:p>
            <a:pPr lvl="1"/>
            <a:r>
              <a:rPr lang="en-US" dirty="0" smtClean="0"/>
              <a:t>Example is the mangrove</a:t>
            </a:r>
          </a:p>
          <a:p>
            <a:r>
              <a:rPr lang="en-US" dirty="0" smtClean="0"/>
              <a:t>Specialized Vacuoles</a:t>
            </a:r>
          </a:p>
          <a:p>
            <a:pPr lvl="1"/>
            <a:r>
              <a:rPr lang="en-US" dirty="0" smtClean="0"/>
              <a:t>Store Na</a:t>
            </a:r>
            <a:r>
              <a:rPr lang="en-US" baseline="30000" dirty="0" smtClean="0"/>
              <a:t>+</a:t>
            </a:r>
            <a:r>
              <a:rPr lang="en-US" dirty="0" smtClean="0"/>
              <a:t> and </a:t>
            </a:r>
            <a:r>
              <a:rPr lang="en-US" dirty="0" err="1" smtClean="0"/>
              <a:t>Cl</a:t>
            </a:r>
            <a:r>
              <a:rPr lang="en-US" baseline="30000" dirty="0" smtClean="0"/>
              <a:t>-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Prevents </a:t>
            </a:r>
            <a:r>
              <a:rPr lang="en-US" dirty="0" err="1" smtClean="0"/>
              <a:t>NaCl</a:t>
            </a:r>
            <a:r>
              <a:rPr lang="en-US" dirty="0" smtClean="0"/>
              <a:t> toxicity</a:t>
            </a:r>
          </a:p>
          <a:p>
            <a:r>
              <a:rPr lang="en-US" dirty="0" smtClean="0"/>
              <a:t>Protected stomata</a:t>
            </a:r>
          </a:p>
          <a:p>
            <a:pPr lvl="1"/>
            <a:r>
              <a:rPr lang="en-US" dirty="0" smtClean="0"/>
              <a:t>Stomata are recessed into the cuticle increasing the humidity and therefore decreasing transpiration</a:t>
            </a:r>
          </a:p>
          <a:p>
            <a:r>
              <a:rPr lang="en-US" dirty="0" smtClean="0"/>
              <a:t>Reduced surface area</a:t>
            </a:r>
          </a:p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24" y="5257799"/>
            <a:ext cx="1784351" cy="133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133600"/>
            <a:ext cx="3886200" cy="258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2912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9.2 Transport in the Phloem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401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9664"/>
            <a:ext cx="7772400" cy="1143000"/>
          </a:xfrm>
        </p:spPr>
        <p:txBody>
          <a:bodyPr>
            <a:normAutofit/>
          </a:bodyPr>
          <a:lstStyle/>
          <a:p>
            <a:r>
              <a:rPr lang="en-US" dirty="0"/>
              <a:t>Phloem </a:t>
            </a:r>
            <a:r>
              <a:rPr lang="en-US" dirty="0" smtClean="0"/>
              <a:t>tissue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536192"/>
            <a:ext cx="3657600" cy="387705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200" dirty="0" smtClean="0"/>
              <a:t>Sieve tubes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 </a:t>
            </a:r>
            <a:r>
              <a:rPr lang="en-US" sz="1800" dirty="0"/>
              <a:t>narrow elongated cells connected end to end; no real organelles</a:t>
            </a:r>
          </a:p>
          <a:p>
            <a:pPr>
              <a:lnSpc>
                <a:spcPct val="80000"/>
              </a:lnSpc>
            </a:pPr>
            <a:r>
              <a:rPr lang="en-US" sz="2200" dirty="0"/>
              <a:t>Sieve </a:t>
            </a:r>
            <a:r>
              <a:rPr lang="en-US" sz="2200" dirty="0" smtClean="0"/>
              <a:t>plates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 </a:t>
            </a:r>
            <a:r>
              <a:rPr lang="en-US" sz="1800" dirty="0"/>
              <a:t>end walls which have pores for material to move through</a:t>
            </a:r>
          </a:p>
          <a:p>
            <a:pPr>
              <a:lnSpc>
                <a:spcPct val="80000"/>
              </a:lnSpc>
            </a:pPr>
            <a:r>
              <a:rPr lang="en-US" sz="2200" dirty="0"/>
              <a:t>Companion </a:t>
            </a:r>
            <a:r>
              <a:rPr lang="en-US" sz="2200" dirty="0" smtClean="0"/>
              <a:t>cells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 </a:t>
            </a:r>
            <a:r>
              <a:rPr lang="en-US" sz="1800" dirty="0"/>
              <a:t>services and maintains the sieve tubes; attached to the sieve tube by cytoplasm strands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379" y="3733800"/>
            <a:ext cx="3031783" cy="279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51164"/>
            <a:ext cx="2701925" cy="3419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8267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Translocation 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sz="2200" dirty="0" smtClean="0"/>
              <a:t>The </a:t>
            </a:r>
            <a:r>
              <a:rPr lang="en-US" sz="2200" dirty="0"/>
              <a:t>movement of manufactured food (sugars and amino acids) </a:t>
            </a:r>
          </a:p>
          <a:p>
            <a:pPr>
              <a:lnSpc>
                <a:spcPct val="80000"/>
              </a:lnSpc>
            </a:pPr>
            <a:r>
              <a:rPr lang="en-US" sz="2200" dirty="0"/>
              <a:t>Occurs in the </a:t>
            </a:r>
            <a:r>
              <a:rPr lang="en-US" sz="2200" dirty="0" smtClean="0"/>
              <a:t>phloem</a:t>
            </a:r>
          </a:p>
          <a:p>
            <a:pPr>
              <a:lnSpc>
                <a:spcPct val="80000"/>
              </a:lnSpc>
            </a:pPr>
            <a:r>
              <a:rPr lang="en-US" sz="2200" dirty="0" smtClean="0"/>
              <a:t>Can move in any direction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Goes from the source to the sink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The source is where the organic material is produced</a:t>
            </a:r>
          </a:p>
          <a:p>
            <a:pPr lvl="1">
              <a:lnSpc>
                <a:spcPct val="80000"/>
              </a:lnSpc>
            </a:pPr>
            <a:r>
              <a:rPr lang="en-US" sz="1800" dirty="0" smtClean="0"/>
              <a:t>The sink is where the organic material is used</a:t>
            </a:r>
            <a:endParaRPr lang="en-US" sz="1800" dirty="0"/>
          </a:p>
          <a:p>
            <a:pPr>
              <a:lnSpc>
                <a:spcPct val="80000"/>
              </a:lnSpc>
            </a:pPr>
            <a:r>
              <a:rPr lang="en-US" sz="2200" dirty="0"/>
              <a:t>Takes sugars to new growth in young plants and to storage in older plants</a:t>
            </a:r>
          </a:p>
          <a:p>
            <a:pPr>
              <a:lnSpc>
                <a:spcPct val="80000"/>
              </a:lnSpc>
            </a:pPr>
            <a:r>
              <a:rPr lang="en-US" sz="2200" dirty="0"/>
              <a:t>Amino acids are produced in the roots and transported to where they are needed for protein synthesis (usually growing parts of the plant)</a:t>
            </a:r>
          </a:p>
          <a:p>
            <a:pPr>
              <a:lnSpc>
                <a:spcPct val="80000"/>
              </a:lnSpc>
            </a:pPr>
            <a:r>
              <a:rPr lang="en-US" sz="2200" dirty="0"/>
              <a:t>Chemicals sprayed on the plant can also be moved in this </a:t>
            </a:r>
            <a:r>
              <a:rPr lang="en-US" sz="2200" dirty="0" smtClean="0"/>
              <a:t>manner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66719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translocation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600200"/>
            <a:ext cx="7772400" cy="3733800"/>
          </a:xfrm>
        </p:spPr>
        <p:txBody>
          <a:bodyPr/>
          <a:lstStyle/>
          <a:p>
            <a:r>
              <a:rPr lang="en-US" dirty="0" smtClean="0"/>
              <a:t>Aphid </a:t>
            </a:r>
            <a:r>
              <a:rPr lang="en-US" dirty="0" err="1" smtClean="0"/>
              <a:t>Stylets</a:t>
            </a:r>
            <a:endParaRPr lang="en-US" dirty="0" smtClean="0"/>
          </a:p>
          <a:p>
            <a:pPr lvl="1"/>
            <a:r>
              <a:rPr lang="en-US" dirty="0" smtClean="0"/>
              <a:t>A way of getting uncontaminated sap from the phloem</a:t>
            </a:r>
          </a:p>
          <a:p>
            <a:pPr lvl="1"/>
            <a:r>
              <a:rPr lang="en-US" dirty="0" smtClean="0"/>
              <a:t>Aphids insert their </a:t>
            </a:r>
            <a:r>
              <a:rPr lang="en-US" dirty="0" err="1" smtClean="0"/>
              <a:t>stylets</a:t>
            </a:r>
            <a:r>
              <a:rPr lang="en-US" dirty="0" smtClean="0"/>
              <a:t> into the sieve tubes as a feeding mechanism</a:t>
            </a:r>
          </a:p>
          <a:p>
            <a:pPr lvl="1"/>
            <a:r>
              <a:rPr lang="en-US" dirty="0" smtClean="0"/>
              <a:t>The pressure in the sieve tube pushes the sap into the </a:t>
            </a:r>
            <a:r>
              <a:rPr lang="en-US" dirty="0" err="1" smtClean="0"/>
              <a:t>stylet</a:t>
            </a:r>
            <a:endParaRPr lang="en-US" dirty="0" smtClean="0"/>
          </a:p>
          <a:p>
            <a:pPr lvl="1"/>
            <a:r>
              <a:rPr lang="en-US" dirty="0" smtClean="0"/>
              <a:t>Scientists can then remove the </a:t>
            </a:r>
            <a:r>
              <a:rPr lang="en-US" dirty="0" err="1" smtClean="0"/>
              <a:t>stylets</a:t>
            </a:r>
            <a:r>
              <a:rPr lang="en-US" dirty="0" smtClean="0"/>
              <a:t> and analyze its contents</a:t>
            </a:r>
          </a:p>
          <a:p>
            <a:r>
              <a:rPr lang="en-US" dirty="0" smtClean="0"/>
              <a:t>Radioactively labeled carbon dioxide</a:t>
            </a:r>
          </a:p>
          <a:p>
            <a:pPr lvl="1"/>
            <a:r>
              <a:rPr lang="en-US" dirty="0" smtClean="0"/>
              <a:t>Allows scientists to see where the carbon dioxide is fixed into sugar</a:t>
            </a:r>
          </a:p>
          <a:p>
            <a:pPr lvl="1"/>
            <a:r>
              <a:rPr lang="en-US" dirty="0" smtClean="0"/>
              <a:t>This sugar can then be used to track the flow from the source to the sink</a:t>
            </a:r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452712"/>
            <a:ext cx="179832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452712"/>
            <a:ext cx="2286000" cy="224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792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flow hypothesis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371600"/>
            <a:ext cx="4114800" cy="433120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US" dirty="0" smtClean="0"/>
              <a:t>Involves active transport of the sugars and passive transport of water</a:t>
            </a:r>
          </a:p>
          <a:p>
            <a:r>
              <a:rPr lang="en-US" dirty="0" smtClean="0"/>
              <a:t>Sugar is loaded at the source through active transport which causes water to also enter through osmosis</a:t>
            </a:r>
          </a:p>
          <a:p>
            <a:r>
              <a:rPr lang="en-US" dirty="0" smtClean="0"/>
              <a:t>Increased water in the sieve tube causes and increase in hydrostatic pressure which causes movement of the sap</a:t>
            </a:r>
          </a:p>
          <a:p>
            <a:r>
              <a:rPr lang="en-US" dirty="0" smtClean="0"/>
              <a:t>Sugar is removed at the sink and transformed to starch (or used) through active transport</a:t>
            </a:r>
          </a:p>
          <a:p>
            <a:r>
              <a:rPr lang="en-US" dirty="0" smtClean="0"/>
              <a:t>Xylem then recycles the excess water</a:t>
            </a:r>
          </a:p>
          <a:p>
            <a:endParaRPr lang="en-US" dirty="0" smtClean="0"/>
          </a:p>
          <a:p>
            <a:pPr marL="6858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95400"/>
            <a:ext cx="3800475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932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224" y="1447800"/>
            <a:ext cx="5179576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76200" y="1385362"/>
            <a:ext cx="3657600" cy="387705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Which </a:t>
            </a:r>
            <a:r>
              <a:rPr lang="en-US" dirty="0" err="1" smtClean="0"/>
              <a:t>osmoter</a:t>
            </a:r>
            <a:r>
              <a:rPr lang="en-US" dirty="0" smtClean="0"/>
              <a:t> is the source?</a:t>
            </a:r>
          </a:p>
          <a:p>
            <a:r>
              <a:rPr lang="en-US" dirty="0" smtClean="0"/>
              <a:t>Which </a:t>
            </a:r>
            <a:r>
              <a:rPr lang="en-US" dirty="0" err="1" smtClean="0"/>
              <a:t>osmoter</a:t>
            </a:r>
            <a:r>
              <a:rPr lang="en-US" dirty="0" smtClean="0"/>
              <a:t> is the sink?</a:t>
            </a:r>
          </a:p>
          <a:p>
            <a:r>
              <a:rPr lang="en-US" dirty="0" smtClean="0"/>
              <a:t>Which part of the plant is typically represented by </a:t>
            </a:r>
            <a:r>
              <a:rPr lang="en-US" dirty="0" err="1" smtClean="0"/>
              <a:t>osmoter</a:t>
            </a:r>
            <a:r>
              <a:rPr lang="en-US" dirty="0" smtClean="0"/>
              <a:t> A?</a:t>
            </a:r>
          </a:p>
          <a:p>
            <a:r>
              <a:rPr lang="en-US" dirty="0" smtClean="0"/>
              <a:t>Which part of the plant is typically represented by </a:t>
            </a:r>
            <a:r>
              <a:rPr lang="en-US" dirty="0" err="1" smtClean="0"/>
              <a:t>osmoter</a:t>
            </a:r>
            <a:r>
              <a:rPr lang="en-US" dirty="0" smtClean="0"/>
              <a:t> B?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8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Transpiration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The loss of water vapor form the leaves and stems of a plant</a:t>
            </a:r>
          </a:p>
          <a:p>
            <a:r>
              <a:rPr lang="en-US"/>
              <a:t>Water generally moves into plants through their roots and upwards through the vascular system and out of the stomata in the leaves</a:t>
            </a:r>
          </a:p>
        </p:txBody>
      </p:sp>
      <p:sp>
        <p:nvSpPr>
          <p:cNvPr id="3" name="AutoShape 2" descr="data:image/jpeg;base64,/9j/4AAQSkZJRgABAQAAAQABAAD/2wCEAAkGBxQREhUUExIWFhUWGRcZFhQYGBUVFhoXHBsYFxYYFBwYHCogGBwlHBgVITQhJSksLi4uFyAzODMsOCotLisBCgoKBQUFDgUFDisZExkrKysrKysrKysrKysrKysrKysrKysrKysrKysrKysrKysrKysrKysrKysrKysrKysrK//AABEIAM8A9AMBIgACEQEDEQH/xAAbAAACAwEBAQAAAAAAAAAAAAAABAUGBwMCAf/EAEwQAAIBAwIDBAUHCAYJBAMAAAECAwAREgQhBRMxBiJBUSMyYXGBBxQWVJGj0jNCUmJyc7KzFSQ0krHRQ1N0gpOhosHwRGPC4VWDtP/EABQBAQAAAAAAAAAAAAAAAAAAAAD/xAAUEQEAAAAAAAAAAAAAAAAAAAAA/9oADAMBAAIRAxEAPwDcaKj+JaaZiGhmCFQbxsgeN/2rWdT7QfHoaWg45iwj1MfIckBSTlC58o5LAX/VYK3soJmiiigKg+Ea20GTvsGmLMx6ASydSfAAf8qnKpUcCTQmKVco2eXJLsAw5znFsSLqfEdD40HfsV2yTiMUjr3WSR1KdDgWJhYg/pJb4hhU1wA9yT99N/Gazr5MtFEkMkyoFk508ZYEi8YYYqwvYgeFxcXNupvoXZlrxOf/AHpv42oJeiiigKKKKAooqN4nx3T6a/OmRLAsQT3go6tiN7e21BJUVDp2hR94YpplPR0QBD7UeQqrD2gmuGn7TiUHlaadiGZSGVYlBUlTd3bFhcfmFtiKCfoquxdq0DMksMqyBsQqxyyBxYd5GCAFb3F+m1SnDOKJqM8MgY2wcMpUhrBrb9dmU3HnQPUUUUBRRRQFFFFAUUUUBRRRQFFFFAUUUUCPE9PKwBhm5bLvYqHjb9WQbNb2qQff0qMk4kG9DqohG790K1pIZdr2jYgBja/cYBtjsRvVhrlqtMsqMjqrIwsysAVI8iD1oK0nN0v5C8kY/wDTu3eH7h26ePcc49LMgqd4bxSPUKTGdwbOhBV0b9F1O6n39eovUDr+HzabdM9RD4pfOeMfqE7zr7CcxbYvstZnxTtVqINWBnCFuhj1qJIfQOxtzQj4yrcOpQgbxtbE7gN3qi6Btj+8l/mvU12c7RrqPRtYS4h1xN45Yja02nb85LmxHVTseoLQem2LjwE+ot/x5KCB+T1v6q/+0aj+IVoHZL8g372b+Y1Z52AP9Wf/AGif+IVoPY4305PnNqP+maRP/jQTlFFFAV4mlCKWYgKoJZibAAbkk+AtXuoLtO4YwwswCOxea5t6CIZuPapflK36rt50EUZZ9cVdZ200Yl9CgW7yInrySA7g9QqnZSBmGPdDfKihPJjS4HekF8pJXsLc1mN28GZmP6A8bV60jGNFJF5pBspFrfnd7yALXY33Ztuqivt1hBtdnckk37zt1ufBQPsA6eAIe9VJZS88gRB1UMUjA6d59mby8BvaxpCXi2YtECBawflySW9qog6D9YrY+FengCnmyku/5uxZUJ2tCg8fbux87bDxI0r9bxr5Cxk/3m3VfcL+xhQcgqoCzzOL9SxWIkjzNrn3Xt5CkpY4Ll1Zw5/0ima5PQMWQjK1h4229tEogDXCZSC4LLk0g81aQbj3MwpeZW6pp4wf1nMbA++JH9vjQTHCO14jeODUyJ3k21BvGC64jGVXFkZrkixN8W2FquSm9ZSJZVHeRl8wJZZl38Btmw96+NS3Yfj3JdNFIVwIb5uwJyFtzFLkqgnfu23IBFjYsQ0GiiigKKKKAooooCiiigKKKKAooooCiiigKq/aHsushkliRS0i4zwtblzqL2DX9RxdrMNiT3r7FbRXw0GDqDw45pzW0Jkuy3I1GjnGx8bht8TfZ1axyuC9s4fOwZPSrNHNzJElChWyLcxssTiwOTWsq2xsR5WHtdoAhM+AaNlw1K2yuvRJMfzrXKkAXIYdcAKzXgx+ZaxIC0nzWQyHTGRWUiRsQV7/AHrdRva5YHxvQWjs1oORGUPjK7/3iDV47Kf2SE/pIH/v3ff296qyvUVZ+yf9i037mL+AUErRRURx3tDDpFvI12tfAFb2/SckhY1/WYgfHagliaz/ALXdo4ElzuGUQvFzQyiMF3UyoHPU2iW4QMwIGwqr8Y7XaniJMcCgxElciH5JO3dRbZ6lrX2K4+JS3erzwnsoJMZtSzOxkaImTF5AUZ4yqLcxxDmRkAAOQNwUoFuMduJ9RmdOGUMFKyraIDDvWV5Pyq5XJGCkjY7bB3sfJq3Yy6+KWVZAFTJ2juGsy3UTqiKb2tyiSTufOzaPRRqkqKArZOpf1ntctFkzd5rIydT4V7mk5sbL6rEFSAbYtbaxHwIPuNApqtJEe8/C9B13Z1+csFt170Sm17bA7C53rl/Rygkx6fh8YNvyelYG1tiWSdLnrY22vXZNccQW6EA5+XskH5pHS/T3Um0av3opbA+CO3LPjcBG2Pu87kGg5lH3wOEljdVn1AH7SLMZUC/sr4+YtSmq1epSwZC43JCMga2wJysMzuNgi9aYlPg5IA3uxyUDxKvsym36RrjoIJtW/LWOVUDD0zpi+Fh3ocrXJuQGOwsSSTZSC0XGdO7YF5Ue9uVI2oRj7lv3ht4XonYOCMHVD4MJ2De3BSB8b+HSrOexsK6eOPUq2qmfud9y9lIIdkFlVDhcZ2uCwNztdjW9k9IjI7qsbkFUEGSN3sSxdy3pbWHrL4gAXNiHjsl2xCtFpNQ1ziFj1DXXIiyqk2f+kPmOp8FuAb9WK8Rgkgxi1LRsHVrSlXVWta4dXCGM2IA63sbGpngXaefTXBLahCVsG5t0UWB5bNlkLXaxPXa9rCg1GioPh/a3RzNgs6h7leW943JC5myvYmy739h8qmIp1cXUhh5ggj7RQdKKBRQFFFFAUUUUBRRRQFFFFAUUUUET2qUnST2FyI2YAdTj37D32rOe2Wg+caVyvrx+liI65Lube9b/ABtWtsoOxrNtCmMYQ74ZR38whMf/ADC0HLs/xL5xp4pfFlGX7Y7r/wDUDV47Km2jgBPqoF+C90E/AVnXB4jpYRGFLHmERxiwJv3rDIgKBZmJuAACaV47xydEj0Nkmlcty9JGWYFS7ujat7LdVXD0QADBWLsVNqCzdrvlBjiQCB/X2SRbM8hOw+aqbhhfbmsMAegkO1VThPZnU8SkLTgBQxJiu5iRxtfVNcNPNsAUBuLWYxiyGX7HdiWlY6iaUyO35TVAkM+xXDRsADHHj3TKLEi4TBdzp2l0yRIqIoVFFlVQAAPIAUCHBeAxaUdxbtYKXIGWI/NUAAIv6qgD2Xqk6wgSSadWvLDqJZiu4NpGm1EYP6pMuN+ndNaXVa7U8BaQGfTBBqVVh3h3ZEIHo3II8VQg+BW2wJoK9qdVbGRLsHxUjxI7xUgfpAnp7SPCl9Y+WMiMdtiV711Ps/OsR06+tbeuPE4J4AwkgkyyU+ijeaN3DLZ4nUHBSeqviep9rLanUqHAUSLKxtgEbmXAJ78RFzspFwL7AA0DI1gAubKDvmDeM+0H834+N9zuajeKsqY4RGR3YYxIobLcBmIOyKMgS+wGQv1Ferzl1WGB5HkJBUI8S3te8ok3iG27394JtVq7Odh5I1vPModvyggutxdrIJG7yRjK4EYQ33JYkkhWf6NCSodRKpNu7pL3S5IYZZd6YDG4UAFiLABQb3DSaiYj0enne+5dwkVzvuRKyt4AbLYAi1WLhnCIdPfkxIhbdmA77Hzdz3nPtYk09agqkOk127crT5nz1Emw8FFtOe7e563PXbYD4nD9YH5jxQu9iARO1lF7lVDQjG+1zck4jwAAtlFBT9UNS11k0svLt3grQsGJ2OVpA1h5Ab39lqpvEOzrR/2b54pyOUTRSlbbkiErAUU3tbfG3iK2G1FqDHE7L6qVAV08p8V5y6ZLNa3pM7ttvuFvv1NXrsv2Lj0jc15GlmPVicEG1rLGtlJAJGTAnc7gbC1WooAUUUUBRRRQFFFFAUUUUBRRRQFFFFAVm0J9b95N/NetJrNyLPLb/Xaj+dJQRnHtYY+UY8eYGOOVrAsjxAkkgCxcEX22rtwXs2I2EAJfUakh9XMTdhCDeXc7hWtyh4kyFvzSAy+mUkkgNkLWIuLHYjfwqZ7CRCOXUIihVxgfYW7xMqED2WjU28CT50FxRAAAAABsAOgHkK9UUUBRRRQfLV9oooEOH8USZ5Y16wsFb37/AITT9Z7wSX5px3VwMbLq40ni8sluGA9v5U/CtCFAnxbiC6eJpX9VbX+JA/701G1wCOhANQPb3hp1PD9TEt8jGWW2xyTvqPiVt8a8fJ7xUarh+mkBueWEf9tO61/sv8aCx0hHxRG1DaceuqZn3bf5in6zvtHIdJx3RTknl6mJtM2+wcElfZuWjH20GiUVy1GWDYWzscb9MrbX9l7VVNN2seS5xVVwMisQzejVTG1wCO8JwB1tiR40FwoqoaXjmoLhmtZItWXhVRk7xNEFsVkYKe/awJ8fPus8I4zPMYweWMnYZABgyCNJLqElbE3Yrck7AG29qCzUVWNZxycTTRxxqeWGxBtckRiQH18iGJwsF9t/CluJdqnWHnxYspEsiKV9aGLBSxYuoF3bwuSGWyneguFFVd+0EitJvG+A1RES35o5J7pc5HZhYeqLFl866afjMjMEziYB2VpVVijIsSSkoA+x7xXqel/ZQWSiqhoeNTzTQrkijmd7uDvo0LyqLCVsel9zfcXAtv8AIO0WokR2VFFivgrMqkyZAoJruy4L4od22ONqC4UVx0swdFcG4YBgbEbEXGx3HuNfaDrRRRQFFFFAVmmp1IjSaUqW9LOwRAWZiZpMUUAXLEkDbzrS6ofDFuobpkzsPc7swv8AAigqPYXi8k6yJMrB83ZWKtiQW76K1rXRja3UAjyrRexcNvnLEdZQo88Fii2/vmQ/71UHsTzRpWMSo4+cajJWYo3rLujWIva/dIF/0hV37IcXi9JG+UUjSm0coCMSUjNkIJSQjyRmtQWyio6bieLuojZhGLu4KKoOJcL32G9rb9BkLnraPh7UK63SKRz6S4UxGwjEbMQS9m2kW1v/ALoLDRUI/FWMqKpGDPGPVscWilk65b7qvgLb9b7JaPtYAkAlUmSSFJCVMdi3JadrLlkosj2JA3Hj1oLRRUPpuOB2VOU6uz44nC4Xl83mHFiMei7H1japigoXyq8JkMcWu0/5fRMZANzlFsZF26gWBP6uQ8atXZ3jMetgjniPdcdPFW6Mre0G4qSIrHu08U3Z55JtI6DSarIclio5M5U4vGD1AsOgOwxIsFIDYSKzXgU39EcUk0b93S6w83TMdlWU7NGPK5sP7n6VW/sd2ki4jpknjIudpEBuUkHrKf8AEeYIPjXntl2Zj4hpzE/dcHKKQesjjoR7D0I8vhQT1Vj5ROzx12jdE2mQiSE9DzFvYA+FwSL+FwfCqT2f+UabT61NBxFogUvC8yuDeTumJ3J8LXBO27AkLYitcoKz8n/aUcQ0iu20ydydDsRIuxJHgGtf428DVjbTqQQVUgggggWIPUEeR8qzntlwyThmobiujwCn+2QMwRZF/TW/RvdvfcA3YGZ+TTtkvEtObsDPEbSqCL2JOD7bWI8vEH2UFoj4fEpUrFGCl8CEUFbgKcbDu90AbeAArrHCq+qoHXoAOvWulFB45QvlYX6XtvbyvXKfRRvjlGjY+rkqnHaxxuNtiRtTFFAvpdGkd8VtkzMT1N2Ysfhdjt4XrqsKjooFr2sB49bV7ooFI+GQqAFhjAUhlARQAwJIYWGxuWN/aa9zaGJwQ8SMCQSGVSCR0JBG5HnTFFB8Ar7RRQFFFFAUUUUBVM4PH6KL9lauRqq8Cj/q+n/dRH/pUmgq/wAnCX0kn+06n+IVdezaKyzggHGfcGxseXEy7eB3U/EVV/k80bR6Vw3U6jUN8CwIq0dmB39Z+/T/APk0lAzrdDBJIVdrPIhUoJGQstrElFbvEA+tbb7Kim0WlaZE+cFmbnZJzmLyNaFXyZGHQIoKdN+m1NcQ4RLJqVkuuClSDmysBg6MuIWzG7ZBmO1rADrXzRcIlRoLrDaNJIyVLA4lYwr2K7t6PceGXU23BqNIHKPsrEJKqlsWCqpVTjfoFYg+G9LaTs/pWAMZLKndxWVmXIRfN7nfd+VZNz0A8d6VTs1IERMoyAkd3N81dIeTZNvUPXwIuwsctpjhHDeQX9WzCMAKLWwQKaD1FwtRPztshGIl9ig5G5vvvbw8KkKKKArm+nUkMVUkXAJAJAPUA+HQV0ooOccKqSVUAm1yABe3S/nXSiig4DRx2I5aWN7jEWN+txbxrsBavtFBzlhVrZKGsbi4BsfAi/jQsCg5BVBta4ABt1tfyrpRQFFFFAUUUUBRRRQFFFFAUUUUHDS6yOUXjdXHS6kML+W1dr1k7wgm5Av5+P213OqlIAM0pA6DmSf50Gj6zicUJAkkVSegJ3t5262rjFx3TsQomS5NgCbXJ2AF/E+VZwy3JJJJPUkkk+8mvhjoNYJqu9nhfTQjxRAjW/Sj9G4+DKapkpZwA7MwHQMzMB7gx2qw9ktXHp9FK8rBI4pZiWPSxIkNvbdyLee1BMcP0XLUqbbsTt03+Fe+CKFm1QHi8bH9oxIl/wC6iD4VWvk57Y/0i+qVu6ySZxR+IgYBUv5kMpJ9riufaSd49fIqSOgMGnchXZQWL6hC2x/RjQf7tBoDzKvVgPeQP8a+STKouzADzJAH2msqkTI3a7E9WYlifeTvXkadf0R9goNLk45pl6zx/BlY/YKYg10brmkiMo6sGBUedyOlZdhXloQdyAT7qDUNNxOGRsY5o3byVlY+3YGmr1lGH/LcEbEH2EdKYOtm/wBfN/xZPxUF/m45p0Yq0yAg2O/Q+RPQUzp9bHJ6kiN+yyt/gay4R0cv/wA/yoNYvXiadUGTsFA6liFH2mszg1cqAhZXUHwDMB8N9vhSpiF7nc+Z3PxJ3NBp+l4lDKbRyo58lZWP2A01esmaIHqAffvXeGeRFxSR1X9FXdR8ADtQaXNrY09eRF8O8yjfy3NetPqkk3R1cDriwb7bVlYhA6AV6QFTdSVPS4JU28rig1i9fL1lnPk/1sn/ABH/AM69S6mRxZpZGHkzuw+IJtQaXqNbHH68iJfpkyr/AImuysCLg3B6GsmWEDoAPcLV3hnkQYpJIq/oq7qvt2BtQadqNSka5O6ovmxCj7TSLdoNMP8A1EfvDAj4kbD41nTgsbsSx82JY/aaMaDV1YEXBuD0P+VctRq0jALuqA9CzBb+69ZnFqpEAVZZFUdFWR1A9wBsK5SkscmYsfNiWP2mg0SXtBpVNm1MQ/31/wCxorBu26+mT92P43ooL6y7n3mvmNMum599cDOl8c0y6Y5Le/uvegj34igZlG7IQGuY47GwPWVluLEbi4rtoZGmcpEquwXIhZoTZb2uSGx63HXwPkagtXpom3fiSmTLvEzCNQnikaI+KH1d2DeNfJtVE3M3RxELlgOeFVUu81pGdpXxyUPI2AxYd3dWC3Q8E1khxGnEfm8siFB1F1ERZn8Dbu9eoq1w6VdBplUDmAOmRawLNJKoeQ+AsXLW9gAqk9g9BK7oI5pYkiVXlVXyRS1nTTFXBUmzM7vYOSQRYMAGe0HHRrpYoFb0Tyx8qINZ9QFdS8hAN+SFDEeYXI7WFAt8m8sWn0kuoMQedtXPFEABzGZmQLGjH1QcQT4AKSelTPbaErqoX/NljaO9/wA+MmRAB43Rpj/+uqJwGG76jTFirRavVyBhYsHBhSGUeAYd+3WtBi4jFxCFtPqJFhnRiVZWAu0QUmeG/VAWKsp6d9TcbkIPGvjCwubADqTsB76Yn4dqlxMcceqVrd+BwvgDdlkNlG9/XO3wurx7RxwKF173Dj+yQHEEEkDnzuVCITYD1LsLAt0oI/ScYSVgESUqxISXlPymIBJs1umx3Nht1qTK269B1NcNQ6wwuyaDRKsaMwQq2oZlVbqC7Y2uAPA2v41EdqtHAJHdEiWOEsggk1bJGW2IBV2CRtY3BVrAN6rbGgeh4tC8nKR8m39VWKXAuRmBjew6XqQxpfg+lgVWfTlcZDc4PmmQ642JUHztUhhQL40Y0xhRhQL40Y0xhRhQL40Y0xhRhQL40Y0xhRhQL40Y0xhRhQL40Y0xhRhQL40Y0xhRhQL40Y0xhRhQZ928Hp0/dD+OSiuvygD08f7ofxyUUF145xIQYrg0kkrFIoksHdrXNiSAoA3LHpVc4Hw5HwKaWBeXdhkBOiMGYiTUS2DaiQ7ERBgEvdzfBau2sLIGdY83UMVQFQWP6ILbC9gL1UjwOeOGCNQGbFjMztH82jOTyuxUoSxJkI7o/MBuLXoJbRcY1TM6prHWEANny9KMU7xBi9AFAfqMg9kjB/0ilfXz551X5zHpJliRXlk1enUsGcNKqsRikZjheAswUgmQju2qC0en+bRySaoxBNRLzINOGZfnAChVedpGJj01oxI5a7ML3vfFuXCo1kaRZ5Hcs8cyWyMmoecNIrQLl6P8n3cRmoUNmm9Bb9Hrr8MmCFYxJIkeMMQgTTpLywyx7A5rGzOxO4diLC2IrnYaKNRHq2a4hjSSaZincwhMUGnDHfJg4cr1G17ZLefl0+mj0w0+omEJRpNbLDEDjyrP6IyKCAxB3IOTFXIFtxCcelz0yxzMkWmeEsumhCiGJVaKRSptk7gFyW2G3Qbmggnkli1pmO0ssLSyZd4CaPJdSlk3ZQgZ1Uet6PzuJPRRiJ3EyLIp066iMFQzLhIxRTYnKUvMzlgd3ke1havem4fLLqtC98JQkDysFBxklQRyFg11JKImx8FHmKY1a3TTzrBp43YoyvpwYy8jgYK0TXjYCUxSgliC0C3AG4DlEJdMvKi1MsUGSoGjKnF9PGsEzXKHu8xBIQABjBL4bVeJ+1bBNPbTGVpYY5Z8WUBEcbYBvyrEh7Ltsp3uQDmOsLRylImk1MWnVuUkgMM8TtGTgTYCSSMqG3YHGNiOlzP6tTw7U4By6l1i71rkiJZrWUBYgA7d5LICd03yATknDYZVM3DGSSO/ptIhW3eH+iVmAgk84zip717NvVH1PFIyscksTxmNDFp9TOiBgiGzQyteVGkUqRaRY2Niuak5GS7PS8tY9SiMs2nTiDWcMgeELJKjEbF0zlht7Xfob1YNdKod5Zw+mNrzSxKJ9LJj0kkQjmRuFUd61rAAs1hYILgnDp4ZEkwjYahVM+MSwyRsELLkFIDAMWUm1zkNharLy6heJRo5DDUSSxiIyNmFgJBZbFI50WCSPvILtkwLjfcVy4fotNPcQzNG4vcKmnikvtfdIwxtsDi3vPSgn8KMKX4Tp50zWeRJQCOXIFwcg9RKo7twbbjrfoLVIYUC+FGFMYUYUC+FGFMYUYUC+FGFMYUYUC+FGFMYUYUC+FGFMYUYUC+FGFMYUYUC+FGFMYUYUGbfKKLaiP8AdD+OSiuvykr/AFiP9yP5ktfKDT5E3PvNRXaHSB4iWZwE73LTD0h9VI2DqQ12KgDztU4y3NVjtpGfQgNIzO4SPTqcA8m/edwclUAn442KesAU4VqzqHngC82X0MMbvZs1SEZTOd8Y1fN7/wDupbdhUx2VTS6GQRRo+olDRaaXW2i9cRrjGt2BCpGEuEBA8STlUZwXhkmmlmjWRebqSnMeNQgjQAvMYtrrs0Mam+xbLHbeoSTWhfTwqJsfnRgijOyqzvKJJDfuqEeMsWt+bGPWlsFu0fBIxpUjBVI43lTUNJc5qnM08zOTYEkIDc7WUeG1L8K4TIkGmfUloUjRoY0CLLPMDkIzHGQQh5RFy99gSyrjcR/a+Uws88UjgtPM00GQkRlg5bZCMjHmhSJ/AEL3rnap6bLT6kmJWcHTs8QeS6lrpzppWYllUIsZZrXNwACzAUDPDtOqaTVc+OQrLOIkjh70oyWNS4kJyklUliz3t6Ky7AXjuI6eUx6cQskirKnJlAMSs0YNtPqUIJgfZDe1mwK2QlQfOu1k8fDtVZRlEdLqYg64GzTGSSWRSQyuzRzNyyTiuC9chSnDpZFOrikUpq9SNZNyH2XnQGKbRNCzHCwXYt48vc9y9ByngeSHUz98rPqJUxUZ4JG4gibG+x9HOCQDfn+O1TU+njnlXXMS8bwtBMouEj1BCI53scXRVQP09Ug2a9RztjpFQm0bz6mUuL35RnNiw9aORG1F8CMg8FuoqQ4XxJuW2oUjkB2VtOMGje4wdGANhy1WKNelzG5tZxQQ/BuDySsvPd0aSKJ+UO6YVVZuVEFYXxUOt8gc2VrjrT0usfSs0byJJCisJDIXAXuZCJbq7u+ALFbsAlycAVv21OpaLnp8x0LcmFJsBCVzGJztuQpjyO2+W9sb1wmeWN9GYF06jUBwjBGhjVmXntFKjGQl5N+8rISYrMelg58E0oaIBRqY4uY8Sxy2tErRyxldO2ORQSlLZdCgFhao5ZeZqedq9Oc8NJ6SG5KOc3jkJB25ithiCScLW3AprgmmbVTPCD83+ZEPyBKZSdWSypI5BPoUVAAnXvHK97l1uEuYtQ7adkZNMIlXNWSVEZpEVlGXfQLiHvYiS+3RQsmmlWRFdGDIwuGHQj/y+3hXXCq72b0OJin0bBtPOqiaIttG6rZmiHg1+6y+y3lha8KBbCjCmcK+YUC+FGFM4UYUC2FGFM4UYUC2FGFM4UYUC2FGFM4UYUC2FGFM4UYUC2FGFM4UYUGW/KeLamL9yv8AMlorp8qgtqov3C/zJaKDVilK6jhiPLFKwJeHPDc2GYCsSOhNh18N6kylGFBCTcIZppJOaVziaMBVGSM2IMgYkg7IllK9Qet7CscH7JyaTSa0Qx21E4aKJSybRAcqJ2I2B7zyt8Ba4rQsKMKClcA7Moq6uCSJjAXKIXvm4aIJPIGBuOYxY3W2xAPQil9TrQ8moVo15Anh0pZj1WHGWSMq2zR2M1yTve1rA1fcKhO0/CWk0zJp44+YZFaxsq3ZrSufNsGf30FW4jxOGWTVLNKIo11CRq49cfN9NPMz2PdZFlDEKbqSrA3vakeyvBG10Mx1DFNWAi94GQQ6aSGREhVSw2Mcs53YndGYk1O8C7MIZtdEys0PfiaR2JklaaOKSU3A7oUGwsesj1ZH4QqJqDFeOSZbtICS2ax8uNgWuBiALC1uu25oKXruAGV9VpY7MY+RJFdmUxh2W4JGzjFFFj63zZSbvdizw3gq6n54E9HAdYoUY3DiCNYJwBcY5MGGXW633NqX+TfttqNc4gnSLIIH5mRikZfArFiQ/UXIKixvatEwoKj2g4a/N1WoxXA6CWLK4yzBke1rdLGongEHzj+p6o86N4Ytdp5FJR4Qz/k8lsVZHJwYWuuQ6Cw0TCvnL9nkPgOn+J+2gr3COzSaeZ5ldmZ+bfLHpJKZjewuSGJF77j7amgtMYUYUERw7gkOnaRoYhGZccwpYKSpYiy3xTd29UDrT2FetdqI4Y2kldURRdnY2A/88qguAcZbXuZIQV0yGyuwsZGHWwO9v8PHfYB24rxQwOFKXDBSpysSoY/OCRbblxhX6969u71K/wDTTkoFiU5jZspDiWSSSISHlYrdUQkZFhn06Xk+ITQiVEmVblHxZheysVR16bKQy3JIHQULpNK8iEKhksxSw6CI8piB0BXLC/WxK9NqCMi4zIG08ZgZ3kSBpTGszqomYorArFiAMWZsylgDbKu2k4o76OLUctA0qROsecjbShSousRZmsw2C9fG3ervC2ixgYcsqLfN3YFrC62KM24GRSxJtcrbe1Gu1GlSIxtYpFy05aK11s6xJgE3AVwFuvqlbddqBLT8VctmYwIyunDAsQyPJLLCcVw73eC3uVNh0vtXaHibMWXlqsgkVFRmkU94tiz3iFlIUkFMwTsDTml0OlMg5cUecVgCEsUsSQqtbaxdth6pbwpkcJiswMSkPbIN3gbG6jvXsASSANgSSKCu63jUrC0caqytosiXPrSa46V4x6M3Q8mQZ9bOCFNMarjbIUX5uzuWkDqgmkA5bojFWjibc5gjMIBYgkVNPwmFlKmGMqVjUqVUgrGxeJbdLKxJA8CTQ3CYSqKYY8YzdFxWykm5Kjwudz50EbFqpHnUYhYr6hQciWdomRCWXCyjLmWsx2t57SmFfV4bEJDKIkEhBBkxGdja+/XfFb+dh5UxhQLYUYUzhRhQLYUYUzhRhQZL8rAtqov3C/zJaK9fK6P63F+4X+ZLRQbFy6+cqoYdt9B9Y+7m/BR9N9B9Y+7m/BQTPKo5VQ3030H1j7ub8FH030H1j7ub8FBM8qjl1DfTfQfWPu5vwUfTfQfWPu5vwUEzyq+hKhfpvoPrH3c34KPpvoPrH3c34KCP7V9h49Usbwt831EAAgmjGOIAsqMF/NHQW3Fzba4MLou3UujZYOLwNE/RdSi5Qv5E4+P7N/aFq1fTfQfWPu5vwVy1Xa7hsqlJJVdD1VopWU+8FLGgkuGcSg1K5QTRyjzRlb7bG4+NO8msw4hwTs/K2au8L+DQidMT5qChVfgKW/oDhH/5TXe7Jre2w5G3QfYKDSuJcT0+mF5544h+u6r9gJuap2t+UmOR+Vw/Ty6yW9tlZIx7WJGXnvYA26io/h/Auz0TZFmkbzkGoIJ23KqgU777jxNW3Q9qeFwLhFIkafopDIi/YsdBX9H2J1OudZ+LTZAbpo4yVjT9sg2J8Nrnr3iDar9BpFjVURVVFAVVUBVVRsAoGwHsqJ+m+g+sfdzfgo+m+g+sfdzfgoO3FeENM20uCsjRyLhkWRmBbE5DE2Fr2PXpX3hvDCks8h2EjdxdrKvrORb9KQu32Vw+m+g+sfdzfgo+m+g+sfdzfgoPjdnfRxxiUgLCmnk7oPMiUAbb+jY2bfe2R2JsR4m7OMSWE1yocQ3T1A80eocOQw5gyijA6EKNyTc10+m+g+sfdzfgo+m+g+sfdzfgoGdJwtkneUuLOD6NQ6qWJBzcFyuQta4AJub32qQ5dQ3030H1j7ub8FH030H1j7ub8FBM8qjlVDfTfQfWPu5vwUfTfQfWPu5vwUEzyqOVUN9N9B9Y+7m/BR9N9B9Y+7m/BQTPKo5VQ3030H1j7ub8FH030H1j7ub8FBM8qjlVDfTfQfWPu5vwUfTfQfWPu5vwUGc/LGLayL9wv8yWikflV4xDqNXG8MmSiFVJxdd85DbvAeBFF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data:image/jpeg;base64,/9j/4AAQSkZJRgABAQAAAQABAAD/2wCEAAkGBxQREhUUExIWFhUWGRcZFhQYGBUVFhoXHBsYFxYYFBwYHCogGBwlHBgVITQhJSksLi4uFyAzODMsOCotLisBCgoKBQUFDgUFDisZExkrKysrKysrKysrKysrKysrKysrKysrKysrKysrKysrKysrKysrKysrKysrKysrKysrK//AABEIAM8A9AMBIgACEQEDEQH/xAAbAAACAwEBAQAAAAAAAAAAAAAABAUGBwMCAf/EAEwQAAIBAwIDBAUHCAYJBAMAAAECAwAREgQhBRMxBiJBUSMyYXGBBxQWVJGj0jNCUmJyc7KzFSQ0krHRQ1N0gpOhosHwRGPC4VWDtP/EABQBAQAAAAAAAAAAAAAAAAAAAAD/xAAUEQEAAAAAAAAAAAAAAAAAAAAA/9oADAMBAAIRAxEAPwDcaKj+JaaZiGhmCFQbxsgeN/2rWdT7QfHoaWg45iwj1MfIckBSTlC58o5LAX/VYK3soJmiiigKg+Ea20GTvsGmLMx6ASydSfAAf8qnKpUcCTQmKVco2eXJLsAw5znFsSLqfEdD40HfsV2yTiMUjr3WSR1KdDgWJhYg/pJb4hhU1wA9yT99N/Gazr5MtFEkMkyoFk508ZYEi8YYYqwvYgeFxcXNupvoXZlrxOf/AHpv42oJeiiigKKKKAooqN4nx3T6a/OmRLAsQT3go6tiN7e21BJUVDp2hR94YpplPR0QBD7UeQqrD2gmuGn7TiUHlaadiGZSGVYlBUlTd3bFhcfmFtiKCfoquxdq0DMksMqyBsQqxyyBxYd5GCAFb3F+m1SnDOKJqM8MgY2wcMpUhrBrb9dmU3HnQPUUUUBRRRQFFFFAUUUUBRRRQFFFFAUUUUCPE9PKwBhm5bLvYqHjb9WQbNb2qQff0qMk4kG9DqohG790K1pIZdr2jYgBja/cYBtjsRvVhrlqtMsqMjqrIwsysAVI8iD1oK0nN0v5C8kY/wDTu3eH7h26ePcc49LMgqd4bxSPUKTGdwbOhBV0b9F1O6n39eovUDr+HzabdM9RD4pfOeMfqE7zr7CcxbYvstZnxTtVqINWBnCFuhj1qJIfQOxtzQj4yrcOpQgbxtbE7gN3qi6Btj+8l/mvU12c7RrqPRtYS4h1xN45Yja02nb85LmxHVTseoLQem2LjwE+ot/x5KCB+T1v6q/+0aj+IVoHZL8g372b+Y1Z52AP9Wf/AGif+IVoPY4305PnNqP+maRP/jQTlFFFAV4mlCKWYgKoJZibAAbkk+AtXuoLtO4YwwswCOxea5t6CIZuPapflK36rt50EUZZ9cVdZ200Yl9CgW7yInrySA7g9QqnZSBmGPdDfKihPJjS4HekF8pJXsLc1mN28GZmP6A8bV60jGNFJF5pBspFrfnd7yALXY33Ztuqivt1hBtdnckk37zt1ufBQPsA6eAIe9VJZS88gRB1UMUjA6d59mby8BvaxpCXi2YtECBawflySW9qog6D9YrY+FengCnmyku/5uxZUJ2tCg8fbux87bDxI0r9bxr5Cxk/3m3VfcL+xhQcgqoCzzOL9SxWIkjzNrn3Xt5CkpY4Ll1Zw5/0ima5PQMWQjK1h4229tEogDXCZSC4LLk0g81aQbj3MwpeZW6pp4wf1nMbA++JH9vjQTHCO14jeODUyJ3k21BvGC64jGVXFkZrkixN8W2FquSm9ZSJZVHeRl8wJZZl38Btmw96+NS3Yfj3JdNFIVwIb5uwJyFtzFLkqgnfu23IBFjYsQ0GiiigKKKKAooooCiiigKKKKAooooCiiigKq/aHsushkliRS0i4zwtblzqL2DX9RxdrMNiT3r7FbRXw0GDqDw45pzW0Jkuy3I1GjnGx8bht8TfZ1axyuC9s4fOwZPSrNHNzJElChWyLcxssTiwOTWsq2xsR5WHtdoAhM+AaNlw1K2yuvRJMfzrXKkAXIYdcAKzXgx+ZaxIC0nzWQyHTGRWUiRsQV7/AHrdRva5YHxvQWjs1oORGUPjK7/3iDV47Kf2SE/pIH/v3ff296qyvUVZ+yf9i037mL+AUErRRURx3tDDpFvI12tfAFb2/SckhY1/WYgfHagliaz/ALXdo4ElzuGUQvFzQyiMF3UyoHPU2iW4QMwIGwqr8Y7XaniJMcCgxElciH5JO3dRbZ6lrX2K4+JS3erzwnsoJMZtSzOxkaImTF5AUZ4yqLcxxDmRkAAOQNwUoFuMduJ9RmdOGUMFKyraIDDvWV5Pyq5XJGCkjY7bB3sfJq3Yy6+KWVZAFTJ2juGsy3UTqiKb2tyiSTufOzaPRRqkqKArZOpf1ntctFkzd5rIydT4V7mk5sbL6rEFSAbYtbaxHwIPuNApqtJEe8/C9B13Z1+csFt170Sm17bA7C53rl/Rygkx6fh8YNvyelYG1tiWSdLnrY22vXZNccQW6EA5+XskH5pHS/T3Um0av3opbA+CO3LPjcBG2Pu87kGg5lH3wOEljdVn1AH7SLMZUC/sr4+YtSmq1epSwZC43JCMga2wJysMzuNgi9aYlPg5IA3uxyUDxKvsym36RrjoIJtW/LWOVUDD0zpi+Fh3ocrXJuQGOwsSSTZSC0XGdO7YF5Ue9uVI2oRj7lv3ht4XonYOCMHVD4MJ2De3BSB8b+HSrOexsK6eOPUq2qmfud9y9lIIdkFlVDhcZ2uCwNztdjW9k9IjI7qsbkFUEGSN3sSxdy3pbWHrL4gAXNiHjsl2xCtFpNQ1ziFj1DXXIiyqk2f+kPmOp8FuAb9WK8Rgkgxi1LRsHVrSlXVWta4dXCGM2IA63sbGpngXaefTXBLahCVsG5t0UWB5bNlkLXaxPXa9rCg1GioPh/a3RzNgs6h7leW943JC5myvYmy739h8qmIp1cXUhh5ggj7RQdKKBRQFFFFAUUUUBRRRQFFFFAUUUUET2qUnST2FyI2YAdTj37D32rOe2Wg+caVyvrx+liI65Lube9b/ABtWtsoOxrNtCmMYQ74ZR38whMf/ADC0HLs/xL5xp4pfFlGX7Y7r/wDUDV47Km2jgBPqoF+C90E/AVnXB4jpYRGFLHmERxiwJv3rDIgKBZmJuAACaV47xydEj0Nkmlcty9JGWYFS7ujat7LdVXD0QADBWLsVNqCzdrvlBjiQCB/X2SRbM8hOw+aqbhhfbmsMAegkO1VThPZnU8SkLTgBQxJiu5iRxtfVNcNPNsAUBuLWYxiyGX7HdiWlY6iaUyO35TVAkM+xXDRsADHHj3TKLEi4TBdzp2l0yRIqIoVFFlVQAAPIAUCHBeAxaUdxbtYKXIGWI/NUAAIv6qgD2Xqk6wgSSadWvLDqJZiu4NpGm1EYP6pMuN+ndNaXVa7U8BaQGfTBBqVVh3h3ZEIHo3II8VQg+BW2wJoK9qdVbGRLsHxUjxI7xUgfpAnp7SPCl9Y+WMiMdtiV711Ps/OsR06+tbeuPE4J4AwkgkyyU+ijeaN3DLZ4nUHBSeqviep9rLanUqHAUSLKxtgEbmXAJ78RFzspFwL7AA0DI1gAubKDvmDeM+0H834+N9zuajeKsqY4RGR3YYxIobLcBmIOyKMgS+wGQv1Ferzl1WGB5HkJBUI8S3te8ok3iG27394JtVq7Odh5I1vPModvyggutxdrIJG7yRjK4EYQ33JYkkhWf6NCSodRKpNu7pL3S5IYZZd6YDG4UAFiLABQb3DSaiYj0enne+5dwkVzvuRKyt4AbLYAi1WLhnCIdPfkxIhbdmA77Hzdz3nPtYk09agqkOk127crT5nz1Emw8FFtOe7e563PXbYD4nD9YH5jxQu9iARO1lF7lVDQjG+1zck4jwAAtlFBT9UNS11k0svLt3grQsGJ2OVpA1h5Ab39lqpvEOzrR/2b54pyOUTRSlbbkiErAUU3tbfG3iK2G1FqDHE7L6qVAV08p8V5y6ZLNa3pM7ttvuFvv1NXrsv2Lj0jc15GlmPVicEG1rLGtlJAJGTAnc7gbC1WooAUUUUBRRRQFFFFAUUUUBRRRQFFFFAVm0J9b95N/NetJrNyLPLb/Xaj+dJQRnHtYY+UY8eYGOOVrAsjxAkkgCxcEX22rtwXs2I2EAJfUakh9XMTdhCDeXc7hWtyh4kyFvzSAy+mUkkgNkLWIuLHYjfwqZ7CRCOXUIihVxgfYW7xMqED2WjU28CT50FxRAAAAABsAOgHkK9UUUBRRRQfLV9oooEOH8USZ5Y16wsFb37/AITT9Z7wSX5px3VwMbLq40ni8sluGA9v5U/CtCFAnxbiC6eJpX9VbX+JA/701G1wCOhANQPb3hp1PD9TEt8jGWW2xyTvqPiVt8a8fJ7xUarh+mkBueWEf9tO61/sv8aCx0hHxRG1DaceuqZn3bf5in6zvtHIdJx3RTknl6mJtM2+wcElfZuWjH20GiUVy1GWDYWzscb9MrbX9l7VVNN2seS5xVVwMisQzejVTG1wCO8JwB1tiR40FwoqoaXjmoLhmtZItWXhVRk7xNEFsVkYKe/awJ8fPus8I4zPMYweWMnYZABgyCNJLqElbE3Yrck7AG29qCzUVWNZxycTTRxxqeWGxBtckRiQH18iGJwsF9t/CluJdqnWHnxYspEsiKV9aGLBSxYuoF3bwuSGWyneguFFVd+0EitJvG+A1RES35o5J7pc5HZhYeqLFl866afjMjMEziYB2VpVVijIsSSkoA+x7xXqel/ZQWSiqhoeNTzTQrkijmd7uDvo0LyqLCVsel9zfcXAtv8AIO0WokR2VFFivgrMqkyZAoJruy4L4od22ONqC4UVx0swdFcG4YBgbEbEXGx3HuNfaDrRRRQFFFFAVmmp1IjSaUqW9LOwRAWZiZpMUUAXLEkDbzrS6ofDFuobpkzsPc7swv8AAigqPYXi8k6yJMrB83ZWKtiQW76K1rXRja3UAjyrRexcNvnLEdZQo88Fii2/vmQ/71UHsTzRpWMSo4+cajJWYo3rLujWIva/dIF/0hV37IcXi9JG+UUjSm0coCMSUjNkIJSQjyRmtQWyio6bieLuojZhGLu4KKoOJcL32G9rb9BkLnraPh7UK63SKRz6S4UxGwjEbMQS9m2kW1v/ALoLDRUI/FWMqKpGDPGPVscWilk65b7qvgLb9b7JaPtYAkAlUmSSFJCVMdi3JadrLlkosj2JA3Hj1oLRRUPpuOB2VOU6uz44nC4Xl83mHFiMei7H1japigoXyq8JkMcWu0/5fRMZANzlFsZF26gWBP6uQ8atXZ3jMetgjniPdcdPFW6Mre0G4qSIrHu08U3Z55JtI6DSarIclio5M5U4vGD1AsOgOwxIsFIDYSKzXgU39EcUk0b93S6w83TMdlWU7NGPK5sP7n6VW/sd2ki4jpknjIudpEBuUkHrKf8AEeYIPjXntl2Zj4hpzE/dcHKKQesjjoR7D0I8vhQT1Vj5ROzx12jdE2mQiSE9DzFvYA+FwSL+FwfCqT2f+UabT61NBxFogUvC8yuDeTumJ3J8LXBO27AkLYitcoKz8n/aUcQ0iu20ydydDsRIuxJHgGtf428DVjbTqQQVUgggggWIPUEeR8qzntlwyThmobiujwCn+2QMwRZF/TW/RvdvfcA3YGZ+TTtkvEtObsDPEbSqCL2JOD7bWI8vEH2UFoj4fEpUrFGCl8CEUFbgKcbDu90AbeAArrHCq+qoHXoAOvWulFB45QvlYX6XtvbyvXKfRRvjlGjY+rkqnHaxxuNtiRtTFFAvpdGkd8VtkzMT1N2Ysfhdjt4XrqsKjooFr2sB49bV7ooFI+GQqAFhjAUhlARQAwJIYWGxuWN/aa9zaGJwQ8SMCQSGVSCR0JBG5HnTFFB8Ar7RRQFFFFAUUUUBVM4PH6KL9lauRqq8Cj/q+n/dRH/pUmgq/wAnCX0kn+06n+IVdezaKyzggHGfcGxseXEy7eB3U/EVV/k80bR6Vw3U6jUN8CwIq0dmB39Z+/T/APk0lAzrdDBJIVdrPIhUoJGQstrElFbvEA+tbb7Kim0WlaZE+cFmbnZJzmLyNaFXyZGHQIoKdN+m1NcQ4RLJqVkuuClSDmysBg6MuIWzG7ZBmO1rADrXzRcIlRoLrDaNJIyVLA4lYwr2K7t6PceGXU23BqNIHKPsrEJKqlsWCqpVTjfoFYg+G9LaTs/pWAMZLKndxWVmXIRfN7nfd+VZNz0A8d6VTs1IERMoyAkd3N81dIeTZNvUPXwIuwsctpjhHDeQX9WzCMAKLWwQKaD1FwtRPztshGIl9ig5G5vvvbw8KkKKKArm+nUkMVUkXAJAJAPUA+HQV0ooOccKqSVUAm1yABe3S/nXSiig4DRx2I5aWN7jEWN+txbxrsBavtFBzlhVrZKGsbi4BsfAi/jQsCg5BVBta4ABt1tfyrpRQFFFFAUUUUBRRRQFFFFAUUUUHDS6yOUXjdXHS6kML+W1dr1k7wgm5Av5+P213OqlIAM0pA6DmSf50Gj6zicUJAkkVSegJ3t5262rjFx3TsQomS5NgCbXJ2AF/E+VZwy3JJJJPUkkk+8mvhjoNYJqu9nhfTQjxRAjW/Sj9G4+DKapkpZwA7MwHQMzMB7gx2qw9ktXHp9FK8rBI4pZiWPSxIkNvbdyLee1BMcP0XLUqbbsTt03+Fe+CKFm1QHi8bH9oxIl/wC6iD4VWvk57Y/0i+qVu6ySZxR+IgYBUv5kMpJ9riufaSd49fIqSOgMGnchXZQWL6hC2x/RjQf7tBoDzKvVgPeQP8a+STKouzADzJAH2msqkTI3a7E9WYlifeTvXkadf0R9goNLk45pl6zx/BlY/YKYg10brmkiMo6sGBUedyOlZdhXloQdyAT7qDUNNxOGRsY5o3byVlY+3YGmr1lGH/LcEbEH2EdKYOtm/wBfN/xZPxUF/m45p0Yq0yAg2O/Q+RPQUzp9bHJ6kiN+yyt/gay4R0cv/wA/yoNYvXiadUGTsFA6liFH2mszg1cqAhZXUHwDMB8N9vhSpiF7nc+Z3PxJ3NBp+l4lDKbRyo58lZWP2A01esmaIHqAffvXeGeRFxSR1X9FXdR8ADtQaXNrY09eRF8O8yjfy3NetPqkk3R1cDriwb7bVlYhA6AV6QFTdSVPS4JU28rig1i9fL1lnPk/1sn/ABH/AM69S6mRxZpZGHkzuw+IJtQaXqNbHH68iJfpkyr/AImuysCLg3B6GsmWEDoAPcLV3hnkQYpJIq/oq7qvt2BtQadqNSka5O6ovmxCj7TSLdoNMP8A1EfvDAj4kbD41nTgsbsSx82JY/aaMaDV1YEXBuD0P+VctRq0jALuqA9CzBb+69ZnFqpEAVZZFUdFWR1A9wBsK5SkscmYsfNiWP2mg0SXtBpVNm1MQ/31/wCxorBu26+mT92P43ooL6y7n3mvmNMum599cDOl8c0y6Y5Le/uvegj34igZlG7IQGuY47GwPWVluLEbi4rtoZGmcpEquwXIhZoTZb2uSGx63HXwPkagtXpom3fiSmTLvEzCNQnikaI+KH1d2DeNfJtVE3M3RxELlgOeFVUu81pGdpXxyUPI2AxYd3dWC3Q8E1khxGnEfm8siFB1F1ERZn8Dbu9eoq1w6VdBplUDmAOmRawLNJKoeQ+AsXLW9gAqk9g9BK7oI5pYkiVXlVXyRS1nTTFXBUmzM7vYOSQRYMAGe0HHRrpYoFb0Tyx8qINZ9QFdS8hAN+SFDEeYXI7WFAt8m8sWn0kuoMQedtXPFEABzGZmQLGjH1QcQT4AKSelTPbaErqoX/NljaO9/wA+MmRAB43Rpj/+uqJwGG76jTFirRavVyBhYsHBhSGUeAYd+3WtBi4jFxCFtPqJFhnRiVZWAu0QUmeG/VAWKsp6d9TcbkIPGvjCwubADqTsB76Yn4dqlxMcceqVrd+BwvgDdlkNlG9/XO3wurx7RxwKF173Dj+yQHEEEkDnzuVCITYD1LsLAt0oI/ScYSVgESUqxISXlPymIBJs1umx3Nht1qTK269B1NcNQ6wwuyaDRKsaMwQq2oZlVbqC7Y2uAPA2v41EdqtHAJHdEiWOEsggk1bJGW2IBV2CRtY3BVrAN6rbGgeh4tC8nKR8m39VWKXAuRmBjew6XqQxpfg+lgVWfTlcZDc4PmmQ642JUHztUhhQL40Y0xhRhQL40Y0xhRhQL40Y0xhRhQL40Y0xhRhQL40Y0xhRhQL40Y0xhRhQL40Y0xhRhQL40Y0xhRhQZ928Hp0/dD+OSiuvygD08f7ofxyUUF145xIQYrg0kkrFIoksHdrXNiSAoA3LHpVc4Hw5HwKaWBeXdhkBOiMGYiTUS2DaiQ7ERBgEvdzfBau2sLIGdY83UMVQFQWP6ILbC9gL1UjwOeOGCNQGbFjMztH82jOTyuxUoSxJkI7o/MBuLXoJbRcY1TM6prHWEANny9KMU7xBi9AFAfqMg9kjB/0ilfXz551X5zHpJliRXlk1enUsGcNKqsRikZjheAswUgmQju2qC0en+bRySaoxBNRLzINOGZfnAChVedpGJj01oxI5a7ML3vfFuXCo1kaRZ5Hcs8cyWyMmoecNIrQLl6P8n3cRmoUNmm9Bb9Hrr8MmCFYxJIkeMMQgTTpLywyx7A5rGzOxO4diLC2IrnYaKNRHq2a4hjSSaZincwhMUGnDHfJg4cr1G17ZLefl0+mj0w0+omEJRpNbLDEDjyrP6IyKCAxB3IOTFXIFtxCcelz0yxzMkWmeEsumhCiGJVaKRSptk7gFyW2G3Qbmggnkli1pmO0ssLSyZd4CaPJdSlk3ZQgZ1Uet6PzuJPRRiJ3EyLIp066iMFQzLhIxRTYnKUvMzlgd3ke1havem4fLLqtC98JQkDysFBxklQRyFg11JKImx8FHmKY1a3TTzrBp43YoyvpwYy8jgYK0TXjYCUxSgliC0C3AG4DlEJdMvKi1MsUGSoGjKnF9PGsEzXKHu8xBIQABjBL4bVeJ+1bBNPbTGVpYY5Z8WUBEcbYBvyrEh7Ltsp3uQDmOsLRylImk1MWnVuUkgMM8TtGTgTYCSSMqG3YHGNiOlzP6tTw7U4By6l1i71rkiJZrWUBYgA7d5LICd03yATknDYZVM3DGSSO/ptIhW3eH+iVmAgk84zip717NvVH1PFIyscksTxmNDFp9TOiBgiGzQyteVGkUqRaRY2Niuak5GS7PS8tY9SiMs2nTiDWcMgeELJKjEbF0zlht7Xfob1YNdKod5Zw+mNrzSxKJ9LJj0kkQjmRuFUd61rAAs1hYILgnDp4ZEkwjYahVM+MSwyRsELLkFIDAMWUm1zkNharLy6heJRo5DDUSSxiIyNmFgJBZbFI50WCSPvILtkwLjfcVy4fotNPcQzNG4vcKmnikvtfdIwxtsDi3vPSgn8KMKX4Tp50zWeRJQCOXIFwcg9RKo7twbbjrfoLVIYUC+FGFMYUYUC+FGFMYUYUC+FGFMYUYUC+FGFMYUYUC+FGFMYUYUC+FGFMYUYUC+FGFMYUYUGbfKKLaiP8AdD+OSiuvykr/AFiP9yP5ktfKDT5E3PvNRXaHSB4iWZwE73LTD0h9VI2DqQ12KgDztU4y3NVjtpGfQgNIzO4SPTqcA8m/edwclUAn442KesAU4VqzqHngC82X0MMbvZs1SEZTOd8Y1fN7/wDupbdhUx2VTS6GQRRo+olDRaaXW2i9cRrjGt2BCpGEuEBA8STlUZwXhkmmlmjWRebqSnMeNQgjQAvMYtrrs0Mam+xbLHbeoSTWhfTwqJsfnRgijOyqzvKJJDfuqEeMsWt+bGPWlsFu0fBIxpUjBVI43lTUNJc5qnM08zOTYEkIDc7WUeG1L8K4TIkGmfUloUjRoY0CLLPMDkIzHGQQh5RFy99gSyrjcR/a+Uws88UjgtPM00GQkRlg5bZCMjHmhSJ/AEL3rnap6bLT6kmJWcHTs8QeS6lrpzppWYllUIsZZrXNwACzAUDPDtOqaTVc+OQrLOIkjh70oyWNS4kJyklUliz3t6Ky7AXjuI6eUx6cQskirKnJlAMSs0YNtPqUIJgfZDe1mwK2QlQfOu1k8fDtVZRlEdLqYg64GzTGSSWRSQyuzRzNyyTiuC9chSnDpZFOrikUpq9SNZNyH2XnQGKbRNCzHCwXYt48vc9y9ByngeSHUz98rPqJUxUZ4JG4gibG+x9HOCQDfn+O1TU+njnlXXMS8bwtBMouEj1BCI53scXRVQP09Ug2a9RztjpFQm0bz6mUuL35RnNiw9aORG1F8CMg8FuoqQ4XxJuW2oUjkB2VtOMGje4wdGANhy1WKNelzG5tZxQQ/BuDySsvPd0aSKJ+UO6YVVZuVEFYXxUOt8gc2VrjrT0usfSs0byJJCisJDIXAXuZCJbq7u+ALFbsAlycAVv21OpaLnp8x0LcmFJsBCVzGJztuQpjyO2+W9sb1wmeWN9GYF06jUBwjBGhjVmXntFKjGQl5N+8rISYrMelg58E0oaIBRqY4uY8Sxy2tErRyxldO2ORQSlLZdCgFhao5ZeZqedq9Oc8NJ6SG5KOc3jkJB25ithiCScLW3AprgmmbVTPCD83+ZEPyBKZSdWSypI5BPoUVAAnXvHK97l1uEuYtQ7adkZNMIlXNWSVEZpEVlGXfQLiHvYiS+3RQsmmlWRFdGDIwuGHQj/y+3hXXCq72b0OJin0bBtPOqiaIttG6rZmiHg1+6y+y3lha8KBbCjCmcK+YUC+FGFM4UYUC2FGFM4UYUC2FGFM4UYUC2FGFM4UYUC2FGFM4UYUC2FGFM4UYUGW/KeLamL9yv8AMlorp8qgtqov3C/zJaKDVilK6jhiPLFKwJeHPDc2GYCsSOhNh18N6kylGFBCTcIZppJOaVziaMBVGSM2IMgYkg7IllK9Qet7CscH7JyaTSa0Qx21E4aKJSybRAcqJ2I2B7zyt8Ba4rQsKMKClcA7Moq6uCSJjAXKIXvm4aIJPIGBuOYxY3W2xAPQil9TrQ8moVo15Anh0pZj1WHGWSMq2zR2M1yTve1rA1fcKhO0/CWk0zJp44+YZFaxsq3ZrSufNsGf30FW4jxOGWTVLNKIo11CRq49cfN9NPMz2PdZFlDEKbqSrA3vakeyvBG10Mx1DFNWAi94GQQ6aSGREhVSw2Mcs53YndGYk1O8C7MIZtdEys0PfiaR2JklaaOKSU3A7oUGwsesj1ZH4QqJqDFeOSZbtICS2ax8uNgWuBiALC1uu25oKXruAGV9VpY7MY+RJFdmUxh2W4JGzjFFFj63zZSbvdizw3gq6n54E9HAdYoUY3DiCNYJwBcY5MGGXW633NqX+TfttqNc4gnSLIIH5mRikZfArFiQ/UXIKixvatEwoKj2g4a/N1WoxXA6CWLK4yzBke1rdLGongEHzj+p6o86N4Ytdp5FJR4Qz/k8lsVZHJwYWuuQ6Cw0TCvnL9nkPgOn+J+2gr3COzSaeZ5ldmZ+bfLHpJKZjewuSGJF77j7amgtMYUYUERw7gkOnaRoYhGZccwpYKSpYiy3xTd29UDrT2FetdqI4Y2kldURRdnY2A/88qguAcZbXuZIQV0yGyuwsZGHWwO9v8PHfYB24rxQwOFKXDBSpysSoY/OCRbblxhX6969u71K/wDTTkoFiU5jZspDiWSSSISHlYrdUQkZFhn06Xk+ITQiVEmVblHxZheysVR16bKQy3JIHQULpNK8iEKhksxSw6CI8piB0BXLC/WxK9NqCMi4zIG08ZgZ3kSBpTGszqomYorArFiAMWZsylgDbKu2k4o76OLUctA0qROsecjbShSousRZmsw2C9fG3ervC2ixgYcsqLfN3YFrC62KM24GRSxJtcrbe1Gu1GlSIxtYpFy05aK11s6xJgE3AVwFuvqlbddqBLT8VctmYwIyunDAsQyPJLLCcVw73eC3uVNh0vtXaHibMWXlqsgkVFRmkU94tiz3iFlIUkFMwTsDTml0OlMg5cUecVgCEsUsSQqtbaxdth6pbwpkcJiswMSkPbIN3gbG6jvXsASSANgSSKCu63jUrC0caqytosiXPrSa46V4x6M3Q8mQZ9bOCFNMarjbIUX5uzuWkDqgmkA5bojFWjibc5gjMIBYgkVNPwmFlKmGMqVjUqVUgrGxeJbdLKxJA8CTQ3CYSqKYY8YzdFxWykm5Kjwudz50EbFqpHnUYhYr6hQciWdomRCWXCyjLmWsx2t57SmFfV4bEJDKIkEhBBkxGdja+/XfFb+dh5UxhQLYUYUzhRhQLYUYUzhRhQZL8rAtqov3C/zJaK9fK6P63F+4X+ZLRQbFy6+cqoYdt9B9Y+7m/BR9N9B9Y+7m/BQTPKo5VQ3030H1j7ub8FH030H1j7ub8FBM8qjl1DfTfQfWPu5vwUfTfQfWPu5vwUEzyq+hKhfpvoPrH3c34KPpvoPrH3c34KCP7V9h49Usbwt831EAAgmjGOIAsqMF/NHQW3Fzba4MLou3UujZYOLwNE/RdSi5Qv5E4+P7N/aFq1fTfQfWPu5vwVy1Xa7hsqlJJVdD1VopWU+8FLGgkuGcSg1K5QTRyjzRlb7bG4+NO8msw4hwTs/K2au8L+DQidMT5qChVfgKW/oDhH/5TXe7Jre2w5G3QfYKDSuJcT0+mF5544h+u6r9gJuap2t+UmOR+Vw/Ty6yW9tlZIx7WJGXnvYA26io/h/Auz0TZFmkbzkGoIJ23KqgU777jxNW3Q9qeFwLhFIkafopDIi/YsdBX9H2J1OudZ+LTZAbpo4yVjT9sg2J8Nrnr3iDar9BpFjVURVVFAVVUBVVRsAoGwHsqJ+m+g+sfdzfgo+m+g+sfdzfgoO3FeENM20uCsjRyLhkWRmBbE5DE2Fr2PXpX3hvDCks8h2EjdxdrKvrORb9KQu32Vw+m+g+sfdzfgo+m+g+sfdzfgoPjdnfRxxiUgLCmnk7oPMiUAbb+jY2bfe2R2JsR4m7OMSWE1yocQ3T1A80eocOQw5gyijA6EKNyTc10+m+g+sfdzfgo+m+g+sfdzfgoGdJwtkneUuLOD6NQ6qWJBzcFyuQta4AJub32qQ5dQ3030H1j7ub8FH030H1j7ub8FBM8qjlVDfTfQfWPu5vwUfTfQfWPu5vwUEzyqOVUN9N9B9Y+7m/BR9N9B9Y+7m/BQTPKo5VQ3030H1j7ub8FH030H1j7ub8FBM8qjlVDfTfQfWPu5vwUfTfQfWPu5vwUGc/LGLayL9wv8yWikflV4xDqNXG8MmSiFVJxdd85DbvAeBFFB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data:image/jpeg;base64,/9j/4AAQSkZJRgABAQAAAQABAAD/2wCEAAkGBxQREhUUExIWFhUWGRcZFhQYGBUVFhoXHBsYFxYYFBwYHCogGBwlHBgVITQhJSksLi4uFyAzODMsOCotLisBCgoKBQUFDgUFDisZExkrKysrKysrKysrKysrKysrKysrKysrKysrKysrKysrKysrKysrKysrKysrKysrKysrK//AABEIAM8A9AMBIgACEQEDEQH/xAAbAAACAwEBAQAAAAAAAAAAAAAABAUGBwMCAf/EAEwQAAIBAwIDBAUHCAYJBAMAAAECAwAREgQhBRMxBiJBUSMyYXGBBxQWVJGj0jNCUmJyc7KzFSQ0krHRQ1N0gpOhosHwRGPC4VWDtP/EABQBAQAAAAAAAAAAAAAAAAAAAAD/xAAUEQEAAAAAAAAAAAAAAAAAAAAA/9oADAMBAAIRAxEAPwDcaKj+JaaZiGhmCFQbxsgeN/2rWdT7QfHoaWg45iwj1MfIckBSTlC58o5LAX/VYK3soJmiiigKg+Ea20GTvsGmLMx6ASydSfAAf8qnKpUcCTQmKVco2eXJLsAw5znFsSLqfEdD40HfsV2yTiMUjr3WSR1KdDgWJhYg/pJb4hhU1wA9yT99N/Gazr5MtFEkMkyoFk508ZYEi8YYYqwvYgeFxcXNupvoXZlrxOf/AHpv42oJeiiigKKKKAooqN4nx3T6a/OmRLAsQT3go6tiN7e21BJUVDp2hR94YpplPR0QBD7UeQqrD2gmuGn7TiUHlaadiGZSGVYlBUlTd3bFhcfmFtiKCfoquxdq0DMksMqyBsQqxyyBxYd5GCAFb3F+m1SnDOKJqM8MgY2wcMpUhrBrb9dmU3HnQPUUUUBRRRQFFFFAUUUUBRRRQFFFFAUUUUCPE9PKwBhm5bLvYqHjb9WQbNb2qQff0qMk4kG9DqohG790K1pIZdr2jYgBja/cYBtjsRvVhrlqtMsqMjqrIwsysAVI8iD1oK0nN0v5C8kY/wDTu3eH7h26ePcc49LMgqd4bxSPUKTGdwbOhBV0b9F1O6n39eovUDr+HzabdM9RD4pfOeMfqE7zr7CcxbYvstZnxTtVqINWBnCFuhj1qJIfQOxtzQj4yrcOpQgbxtbE7gN3qi6Btj+8l/mvU12c7RrqPRtYS4h1xN45Yja02nb85LmxHVTseoLQem2LjwE+ot/x5KCB+T1v6q/+0aj+IVoHZL8g372b+Y1Z52AP9Wf/AGif+IVoPY4305PnNqP+maRP/jQTlFFFAV4mlCKWYgKoJZibAAbkk+AtXuoLtO4YwwswCOxea5t6CIZuPapflK36rt50EUZZ9cVdZ200Yl9CgW7yInrySA7g9QqnZSBmGPdDfKihPJjS4HekF8pJXsLc1mN28GZmP6A8bV60jGNFJF5pBspFrfnd7yALXY33Ztuqivt1hBtdnckk37zt1ufBQPsA6eAIe9VJZS88gRB1UMUjA6d59mby8BvaxpCXi2YtECBawflySW9qog6D9YrY+FengCnmyku/5uxZUJ2tCg8fbux87bDxI0r9bxr5Cxk/3m3VfcL+xhQcgqoCzzOL9SxWIkjzNrn3Xt5CkpY4Ll1Zw5/0ima5PQMWQjK1h4229tEogDXCZSC4LLk0g81aQbj3MwpeZW6pp4wf1nMbA++JH9vjQTHCO14jeODUyJ3k21BvGC64jGVXFkZrkixN8W2FquSm9ZSJZVHeRl8wJZZl38Btmw96+NS3Yfj3JdNFIVwIb5uwJyFtzFLkqgnfu23IBFjYsQ0GiiigKKKKAooooCiiigKKKKAooooCiiigKq/aHsushkliRS0i4zwtblzqL2DX9RxdrMNiT3r7FbRXw0GDqDw45pzW0Jkuy3I1GjnGx8bht8TfZ1axyuC9s4fOwZPSrNHNzJElChWyLcxssTiwOTWsq2xsR5WHtdoAhM+AaNlw1K2yuvRJMfzrXKkAXIYdcAKzXgx+ZaxIC0nzWQyHTGRWUiRsQV7/AHrdRva5YHxvQWjs1oORGUPjK7/3iDV47Kf2SE/pIH/v3ff296qyvUVZ+yf9i037mL+AUErRRURx3tDDpFvI12tfAFb2/SckhY1/WYgfHagliaz/ALXdo4ElzuGUQvFzQyiMF3UyoHPU2iW4QMwIGwqr8Y7XaniJMcCgxElciH5JO3dRbZ6lrX2K4+JS3erzwnsoJMZtSzOxkaImTF5AUZ4yqLcxxDmRkAAOQNwUoFuMduJ9RmdOGUMFKyraIDDvWV5Pyq5XJGCkjY7bB3sfJq3Yy6+KWVZAFTJ2juGsy3UTqiKb2tyiSTufOzaPRRqkqKArZOpf1ntctFkzd5rIydT4V7mk5sbL6rEFSAbYtbaxHwIPuNApqtJEe8/C9B13Z1+csFt170Sm17bA7C53rl/Rygkx6fh8YNvyelYG1tiWSdLnrY22vXZNccQW6EA5+XskH5pHS/T3Um0av3opbA+CO3LPjcBG2Pu87kGg5lH3wOEljdVn1AH7SLMZUC/sr4+YtSmq1epSwZC43JCMga2wJysMzuNgi9aYlPg5IA3uxyUDxKvsym36RrjoIJtW/LWOVUDD0zpi+Fh3ocrXJuQGOwsSSTZSC0XGdO7YF5Ue9uVI2oRj7lv3ht4XonYOCMHVD4MJ2De3BSB8b+HSrOexsK6eOPUq2qmfud9y9lIIdkFlVDhcZ2uCwNztdjW9k9IjI7qsbkFUEGSN3sSxdy3pbWHrL4gAXNiHjsl2xCtFpNQ1ziFj1DXXIiyqk2f+kPmOp8FuAb9WK8Rgkgxi1LRsHVrSlXVWta4dXCGM2IA63sbGpngXaefTXBLahCVsG5t0UWB5bNlkLXaxPXa9rCg1GioPh/a3RzNgs6h7leW943JC5myvYmy739h8qmIp1cXUhh5ggj7RQdKKBRQFFFFAUUUUBRRRQFFFFAUUUUET2qUnST2FyI2YAdTj37D32rOe2Wg+caVyvrx+liI65Lube9b/ABtWtsoOxrNtCmMYQ74ZR38whMf/ADC0HLs/xL5xp4pfFlGX7Y7r/wDUDV47Km2jgBPqoF+C90E/AVnXB4jpYRGFLHmERxiwJv3rDIgKBZmJuAACaV47xydEj0Nkmlcty9JGWYFS7ujat7LdVXD0QADBWLsVNqCzdrvlBjiQCB/X2SRbM8hOw+aqbhhfbmsMAegkO1VThPZnU8SkLTgBQxJiu5iRxtfVNcNPNsAUBuLWYxiyGX7HdiWlY6iaUyO35TVAkM+xXDRsADHHj3TKLEi4TBdzp2l0yRIqIoVFFlVQAAPIAUCHBeAxaUdxbtYKXIGWI/NUAAIv6qgD2Xqk6wgSSadWvLDqJZiu4NpGm1EYP6pMuN+ndNaXVa7U8BaQGfTBBqVVh3h3ZEIHo3II8VQg+BW2wJoK9qdVbGRLsHxUjxI7xUgfpAnp7SPCl9Y+WMiMdtiV711Ps/OsR06+tbeuPE4J4AwkgkyyU+ijeaN3DLZ4nUHBSeqviep9rLanUqHAUSLKxtgEbmXAJ78RFzspFwL7AA0DI1gAubKDvmDeM+0H834+N9zuajeKsqY4RGR3YYxIobLcBmIOyKMgS+wGQv1Ferzl1WGB5HkJBUI8S3te8ok3iG27394JtVq7Odh5I1vPModvyggutxdrIJG7yRjK4EYQ33JYkkhWf6NCSodRKpNu7pL3S5IYZZd6YDG4UAFiLABQb3DSaiYj0enne+5dwkVzvuRKyt4AbLYAi1WLhnCIdPfkxIhbdmA77Hzdz3nPtYk09agqkOk127crT5nz1Emw8FFtOe7e563PXbYD4nD9YH5jxQu9iARO1lF7lVDQjG+1zck4jwAAtlFBT9UNS11k0svLt3grQsGJ2OVpA1h5Ab39lqpvEOzrR/2b54pyOUTRSlbbkiErAUU3tbfG3iK2G1FqDHE7L6qVAV08p8V5y6ZLNa3pM7ttvuFvv1NXrsv2Lj0jc15GlmPVicEG1rLGtlJAJGTAnc7gbC1WooAUUUUBRRRQFFFFAUUUUBRRRQFFFFAVm0J9b95N/NetJrNyLPLb/Xaj+dJQRnHtYY+UY8eYGOOVrAsjxAkkgCxcEX22rtwXs2I2EAJfUakh9XMTdhCDeXc7hWtyh4kyFvzSAy+mUkkgNkLWIuLHYjfwqZ7CRCOXUIihVxgfYW7xMqED2WjU28CT50FxRAAAAABsAOgHkK9UUUBRRRQfLV9oooEOH8USZ5Y16wsFb37/AITT9Z7wSX5px3VwMbLq40ni8sluGA9v5U/CtCFAnxbiC6eJpX9VbX+JA/701G1wCOhANQPb3hp1PD9TEt8jGWW2xyTvqPiVt8a8fJ7xUarh+mkBueWEf9tO61/sv8aCx0hHxRG1DaceuqZn3bf5in6zvtHIdJx3RTknl6mJtM2+wcElfZuWjH20GiUVy1GWDYWzscb9MrbX9l7VVNN2seS5xVVwMisQzejVTG1wCO8JwB1tiR40FwoqoaXjmoLhmtZItWXhVRk7xNEFsVkYKe/awJ8fPus8I4zPMYweWMnYZABgyCNJLqElbE3Yrck7AG29qCzUVWNZxycTTRxxqeWGxBtckRiQH18iGJwsF9t/CluJdqnWHnxYspEsiKV9aGLBSxYuoF3bwuSGWyneguFFVd+0EitJvG+A1RES35o5J7pc5HZhYeqLFl866afjMjMEziYB2VpVVijIsSSkoA+x7xXqel/ZQWSiqhoeNTzTQrkijmd7uDvo0LyqLCVsel9zfcXAtv8AIO0WokR2VFFivgrMqkyZAoJruy4L4od22ONqC4UVx0swdFcG4YBgbEbEXGx3HuNfaDrRRRQFFFFAVmmp1IjSaUqW9LOwRAWZiZpMUUAXLEkDbzrS6ofDFuobpkzsPc7swv8AAigqPYXi8k6yJMrB83ZWKtiQW76K1rXRja3UAjyrRexcNvnLEdZQo88Fii2/vmQ/71UHsTzRpWMSo4+cajJWYo3rLujWIva/dIF/0hV37IcXi9JG+UUjSm0coCMSUjNkIJSQjyRmtQWyio6bieLuojZhGLu4KKoOJcL32G9rb9BkLnraPh7UK63SKRz6S4UxGwjEbMQS9m2kW1v/ALoLDRUI/FWMqKpGDPGPVscWilk65b7qvgLb9b7JaPtYAkAlUmSSFJCVMdi3JadrLlkosj2JA3Hj1oLRRUPpuOB2VOU6uz44nC4Xl83mHFiMei7H1japigoXyq8JkMcWu0/5fRMZANzlFsZF26gWBP6uQ8atXZ3jMetgjniPdcdPFW6Mre0G4qSIrHu08U3Z55JtI6DSarIclio5M5U4vGD1AsOgOwxIsFIDYSKzXgU39EcUk0b93S6w83TMdlWU7NGPK5sP7n6VW/sd2ki4jpknjIudpEBuUkHrKf8AEeYIPjXntl2Zj4hpzE/dcHKKQesjjoR7D0I8vhQT1Vj5ROzx12jdE2mQiSE9DzFvYA+FwSL+FwfCqT2f+UabT61NBxFogUvC8yuDeTumJ3J8LXBO27AkLYitcoKz8n/aUcQ0iu20ydydDsRIuxJHgGtf428DVjbTqQQVUgggggWIPUEeR8qzntlwyThmobiujwCn+2QMwRZF/TW/RvdvfcA3YGZ+TTtkvEtObsDPEbSqCL2JOD7bWI8vEH2UFoj4fEpUrFGCl8CEUFbgKcbDu90AbeAArrHCq+qoHXoAOvWulFB45QvlYX6XtvbyvXKfRRvjlGjY+rkqnHaxxuNtiRtTFFAvpdGkd8VtkzMT1N2Ysfhdjt4XrqsKjooFr2sB49bV7ooFI+GQqAFhjAUhlARQAwJIYWGxuWN/aa9zaGJwQ8SMCQSGVSCR0JBG5HnTFFB8Ar7RRQFFFFAUUUUBVM4PH6KL9lauRqq8Cj/q+n/dRH/pUmgq/wAnCX0kn+06n+IVdezaKyzggHGfcGxseXEy7eB3U/EVV/k80bR6Vw3U6jUN8CwIq0dmB39Z+/T/APk0lAzrdDBJIVdrPIhUoJGQstrElFbvEA+tbb7Kim0WlaZE+cFmbnZJzmLyNaFXyZGHQIoKdN+m1NcQ4RLJqVkuuClSDmysBg6MuIWzG7ZBmO1rADrXzRcIlRoLrDaNJIyVLA4lYwr2K7t6PceGXU23BqNIHKPsrEJKqlsWCqpVTjfoFYg+G9LaTs/pWAMZLKndxWVmXIRfN7nfd+VZNz0A8d6VTs1IERMoyAkd3N81dIeTZNvUPXwIuwsctpjhHDeQX9WzCMAKLWwQKaD1FwtRPztshGIl9ig5G5vvvbw8KkKKKArm+nUkMVUkXAJAJAPUA+HQV0ooOccKqSVUAm1yABe3S/nXSiig4DRx2I5aWN7jEWN+txbxrsBavtFBzlhVrZKGsbi4BsfAi/jQsCg5BVBta4ABt1tfyrpRQFFFFAUUUUBRRRQFFFFAUUUUHDS6yOUXjdXHS6kML+W1dr1k7wgm5Av5+P213OqlIAM0pA6DmSf50Gj6zicUJAkkVSegJ3t5262rjFx3TsQomS5NgCbXJ2AF/E+VZwy3JJJJPUkkk+8mvhjoNYJqu9nhfTQjxRAjW/Sj9G4+DKapkpZwA7MwHQMzMB7gx2qw9ktXHp9FK8rBI4pZiWPSxIkNvbdyLee1BMcP0XLUqbbsTt03+Fe+CKFm1QHi8bH9oxIl/wC6iD4VWvk57Y/0i+qVu6ySZxR+IgYBUv5kMpJ9riufaSd49fIqSOgMGnchXZQWL6hC2x/RjQf7tBoDzKvVgPeQP8a+STKouzADzJAH2msqkTI3a7E9WYlifeTvXkadf0R9goNLk45pl6zx/BlY/YKYg10brmkiMo6sGBUedyOlZdhXloQdyAT7qDUNNxOGRsY5o3byVlY+3YGmr1lGH/LcEbEH2EdKYOtm/wBfN/xZPxUF/m45p0Yq0yAg2O/Q+RPQUzp9bHJ6kiN+yyt/gay4R0cv/wA/yoNYvXiadUGTsFA6liFH2mszg1cqAhZXUHwDMB8N9vhSpiF7nc+Z3PxJ3NBp+l4lDKbRyo58lZWP2A01esmaIHqAffvXeGeRFxSR1X9FXdR8ADtQaXNrY09eRF8O8yjfy3NetPqkk3R1cDriwb7bVlYhA6AV6QFTdSVPS4JU28rig1i9fL1lnPk/1sn/ABH/AM69S6mRxZpZGHkzuw+IJtQaXqNbHH68iJfpkyr/AImuysCLg3B6GsmWEDoAPcLV3hnkQYpJIq/oq7qvt2BtQadqNSka5O6ovmxCj7TSLdoNMP8A1EfvDAj4kbD41nTgsbsSx82JY/aaMaDV1YEXBuD0P+VctRq0jALuqA9CzBb+69ZnFqpEAVZZFUdFWR1A9wBsK5SkscmYsfNiWP2mg0SXtBpVNm1MQ/31/wCxorBu26+mT92P43ooL6y7n3mvmNMum599cDOl8c0y6Y5Le/uvegj34igZlG7IQGuY47GwPWVluLEbi4rtoZGmcpEquwXIhZoTZb2uSGx63HXwPkagtXpom3fiSmTLvEzCNQnikaI+KH1d2DeNfJtVE3M3RxELlgOeFVUu81pGdpXxyUPI2AxYd3dWC3Q8E1khxGnEfm8siFB1F1ERZn8Dbu9eoq1w6VdBplUDmAOmRawLNJKoeQ+AsXLW9gAqk9g9BK7oI5pYkiVXlVXyRS1nTTFXBUmzM7vYOSQRYMAGe0HHRrpYoFb0Tyx8qINZ9QFdS8hAN+SFDEeYXI7WFAt8m8sWn0kuoMQedtXPFEABzGZmQLGjH1QcQT4AKSelTPbaErqoX/NljaO9/wA+MmRAB43Rpj/+uqJwGG76jTFirRavVyBhYsHBhSGUeAYd+3WtBi4jFxCFtPqJFhnRiVZWAu0QUmeG/VAWKsp6d9TcbkIPGvjCwubADqTsB76Yn4dqlxMcceqVrd+BwvgDdlkNlG9/XO3wurx7RxwKF173Dj+yQHEEEkDnzuVCITYD1LsLAt0oI/ScYSVgESUqxISXlPymIBJs1umx3Nht1qTK269B1NcNQ6wwuyaDRKsaMwQq2oZlVbqC7Y2uAPA2v41EdqtHAJHdEiWOEsggk1bJGW2IBV2CRtY3BVrAN6rbGgeh4tC8nKR8m39VWKXAuRmBjew6XqQxpfg+lgVWfTlcZDc4PmmQ642JUHztUhhQL40Y0xhRhQL40Y0xhRhQL40Y0xhRhQL40Y0xhRhQL40Y0xhRhQL40Y0xhRhQL40Y0xhRhQL40Y0xhRhQZ928Hp0/dD+OSiuvygD08f7ofxyUUF145xIQYrg0kkrFIoksHdrXNiSAoA3LHpVc4Hw5HwKaWBeXdhkBOiMGYiTUS2DaiQ7ERBgEvdzfBau2sLIGdY83UMVQFQWP6ILbC9gL1UjwOeOGCNQGbFjMztH82jOTyuxUoSxJkI7o/MBuLXoJbRcY1TM6prHWEANny9KMU7xBi9AFAfqMg9kjB/0ilfXz551X5zHpJliRXlk1enUsGcNKqsRikZjheAswUgmQju2qC0en+bRySaoxBNRLzINOGZfnAChVedpGJj01oxI5a7ML3vfFuXCo1kaRZ5Hcs8cyWyMmoecNIrQLl6P8n3cRmoUNmm9Bb9Hrr8MmCFYxJIkeMMQgTTpLywyx7A5rGzOxO4diLC2IrnYaKNRHq2a4hjSSaZincwhMUGnDHfJg4cr1G17ZLefl0+mj0w0+omEJRpNbLDEDjyrP6IyKCAxB3IOTFXIFtxCcelz0yxzMkWmeEsumhCiGJVaKRSptk7gFyW2G3Qbmggnkli1pmO0ssLSyZd4CaPJdSlk3ZQgZ1Uet6PzuJPRRiJ3EyLIp066iMFQzLhIxRTYnKUvMzlgd3ke1havem4fLLqtC98JQkDysFBxklQRyFg11JKImx8FHmKY1a3TTzrBp43YoyvpwYy8jgYK0TXjYCUxSgliC0C3AG4DlEJdMvKi1MsUGSoGjKnF9PGsEzXKHu8xBIQABjBL4bVeJ+1bBNPbTGVpYY5Z8WUBEcbYBvyrEh7Ltsp3uQDmOsLRylImk1MWnVuUkgMM8TtGTgTYCSSMqG3YHGNiOlzP6tTw7U4By6l1i71rkiJZrWUBYgA7d5LICd03yATknDYZVM3DGSSO/ptIhW3eH+iVmAgk84zip717NvVH1PFIyscksTxmNDFp9TOiBgiGzQyteVGkUqRaRY2Niuak5GS7PS8tY9SiMs2nTiDWcMgeELJKjEbF0zlht7Xfob1YNdKod5Zw+mNrzSxKJ9LJj0kkQjmRuFUd61rAAs1hYILgnDp4ZEkwjYahVM+MSwyRsELLkFIDAMWUm1zkNharLy6heJRo5DDUSSxiIyNmFgJBZbFI50WCSPvILtkwLjfcVy4fotNPcQzNG4vcKmnikvtfdIwxtsDi3vPSgn8KMKX4Tp50zWeRJQCOXIFwcg9RKo7twbbjrfoLVIYUC+FGFMYUYUC+FGFMYUYUC+FGFMYUYUC+FGFMYUYUC+FGFMYUYUC+FGFMYUYUC+FGFMYUYUGbfKKLaiP8AdD+OSiuvykr/AFiP9yP5ktfKDT5E3PvNRXaHSB4iWZwE73LTD0h9VI2DqQ12KgDztU4y3NVjtpGfQgNIzO4SPTqcA8m/edwclUAn442KesAU4VqzqHngC82X0MMbvZs1SEZTOd8Y1fN7/wDupbdhUx2VTS6GQRRo+olDRaaXW2i9cRrjGt2BCpGEuEBA8STlUZwXhkmmlmjWRebqSnMeNQgjQAvMYtrrs0Mam+xbLHbeoSTWhfTwqJsfnRgijOyqzvKJJDfuqEeMsWt+bGPWlsFu0fBIxpUjBVI43lTUNJc5qnM08zOTYEkIDc7WUeG1L8K4TIkGmfUloUjRoY0CLLPMDkIzHGQQh5RFy99gSyrjcR/a+Uws88UjgtPM00GQkRlg5bZCMjHmhSJ/AEL3rnap6bLT6kmJWcHTs8QeS6lrpzppWYllUIsZZrXNwACzAUDPDtOqaTVc+OQrLOIkjh70oyWNS4kJyklUliz3t6Ky7AXjuI6eUx6cQskirKnJlAMSs0YNtPqUIJgfZDe1mwK2QlQfOu1k8fDtVZRlEdLqYg64GzTGSSWRSQyuzRzNyyTiuC9chSnDpZFOrikUpq9SNZNyH2XnQGKbRNCzHCwXYt48vc9y9ByngeSHUz98rPqJUxUZ4JG4gibG+x9HOCQDfn+O1TU+njnlXXMS8bwtBMouEj1BCI53scXRVQP09Ug2a9RztjpFQm0bz6mUuL35RnNiw9aORG1F8CMg8FuoqQ4XxJuW2oUjkB2VtOMGje4wdGANhy1WKNelzG5tZxQQ/BuDySsvPd0aSKJ+UO6YVVZuVEFYXxUOt8gc2VrjrT0usfSs0byJJCisJDIXAXuZCJbq7u+ALFbsAlycAVv21OpaLnp8x0LcmFJsBCVzGJztuQpjyO2+W9sb1wmeWN9GYF06jUBwjBGhjVmXntFKjGQl5N+8rISYrMelg58E0oaIBRqY4uY8Sxy2tErRyxldO2ORQSlLZdCgFhao5ZeZqedq9Oc8NJ6SG5KOc3jkJB25ithiCScLW3AprgmmbVTPCD83+ZEPyBKZSdWSypI5BPoUVAAnXvHK97l1uEuYtQ7adkZNMIlXNWSVEZpEVlGXfQLiHvYiS+3RQsmmlWRFdGDIwuGHQj/y+3hXXCq72b0OJin0bBtPOqiaIttG6rZmiHg1+6y+y3lha8KBbCjCmcK+YUC+FGFM4UYUC2FGFM4UYUC2FGFM4UYUC2FGFM4UYUC2FGFM4UYUC2FGFM4UYUGW/KeLamL9yv8AMlorp8qgtqov3C/zJaKDVilK6jhiPLFKwJeHPDc2GYCsSOhNh18N6kylGFBCTcIZppJOaVziaMBVGSM2IMgYkg7IllK9Qet7CscH7JyaTSa0Qx21E4aKJSybRAcqJ2I2B7zyt8Ba4rQsKMKClcA7Moq6uCSJjAXKIXvm4aIJPIGBuOYxY3W2xAPQil9TrQ8moVo15Anh0pZj1WHGWSMq2zR2M1yTve1rA1fcKhO0/CWk0zJp44+YZFaxsq3ZrSufNsGf30FW4jxOGWTVLNKIo11CRq49cfN9NPMz2PdZFlDEKbqSrA3vakeyvBG10Mx1DFNWAi94GQQ6aSGREhVSw2Mcs53YndGYk1O8C7MIZtdEys0PfiaR2JklaaOKSU3A7oUGwsesj1ZH4QqJqDFeOSZbtICS2ax8uNgWuBiALC1uu25oKXruAGV9VpY7MY+RJFdmUxh2W4JGzjFFFj63zZSbvdizw3gq6n54E9HAdYoUY3DiCNYJwBcY5MGGXW633NqX+TfttqNc4gnSLIIH5mRikZfArFiQ/UXIKixvatEwoKj2g4a/N1WoxXA6CWLK4yzBke1rdLGongEHzj+p6o86N4Ytdp5FJR4Qz/k8lsVZHJwYWuuQ6Cw0TCvnL9nkPgOn+J+2gr3COzSaeZ5ldmZ+bfLHpJKZjewuSGJF77j7amgtMYUYUERw7gkOnaRoYhGZccwpYKSpYiy3xTd29UDrT2FetdqI4Y2kldURRdnY2A/88qguAcZbXuZIQV0yGyuwsZGHWwO9v8PHfYB24rxQwOFKXDBSpysSoY/OCRbblxhX6969u71K/wDTTkoFiU5jZspDiWSSSISHlYrdUQkZFhn06Xk+ITQiVEmVblHxZheysVR16bKQy3JIHQULpNK8iEKhksxSw6CI8piB0BXLC/WxK9NqCMi4zIG08ZgZ3kSBpTGszqomYorArFiAMWZsylgDbKu2k4o76OLUctA0qROsecjbShSousRZmsw2C9fG3ervC2ixgYcsqLfN3YFrC62KM24GRSxJtcrbe1Gu1GlSIxtYpFy05aK11s6xJgE3AVwFuvqlbddqBLT8VctmYwIyunDAsQyPJLLCcVw73eC3uVNh0vtXaHibMWXlqsgkVFRmkU94tiz3iFlIUkFMwTsDTml0OlMg5cUecVgCEsUsSQqtbaxdth6pbwpkcJiswMSkPbIN3gbG6jvXsASSANgSSKCu63jUrC0caqytosiXPrSa46V4x6M3Q8mQZ9bOCFNMarjbIUX5uzuWkDqgmkA5bojFWjibc5gjMIBYgkVNPwmFlKmGMqVjUqVUgrGxeJbdLKxJA8CTQ3CYSqKYY8YzdFxWykm5Kjwudz50EbFqpHnUYhYr6hQciWdomRCWXCyjLmWsx2t57SmFfV4bEJDKIkEhBBkxGdja+/XfFb+dh5UxhQLYUYUzhRhQLYUYUzhRhQZL8rAtqov3C/zJaK9fK6P63F+4X+ZLRQbFy6+cqoYdt9B9Y+7m/BR9N9B9Y+7m/BQTPKo5VQ3030H1j7ub8FH030H1j7ub8FBM8qjl1DfTfQfWPu5vwUfTfQfWPu5vwUEzyq+hKhfpvoPrH3c34KPpvoPrH3c34KCP7V9h49Usbwt831EAAgmjGOIAsqMF/NHQW3Fzba4MLou3UujZYOLwNE/RdSi5Qv5E4+P7N/aFq1fTfQfWPu5vwVy1Xa7hsqlJJVdD1VopWU+8FLGgkuGcSg1K5QTRyjzRlb7bG4+NO8msw4hwTs/K2au8L+DQidMT5qChVfgKW/oDhH/5TXe7Jre2w5G3QfYKDSuJcT0+mF5544h+u6r9gJuap2t+UmOR+Vw/Ty6yW9tlZIx7WJGXnvYA26io/h/Auz0TZFmkbzkGoIJ23KqgU777jxNW3Q9qeFwLhFIkafopDIi/YsdBX9H2J1OudZ+LTZAbpo4yVjT9sg2J8Nrnr3iDar9BpFjVURVVFAVVUBVVRsAoGwHsqJ+m+g+sfdzfgo+m+g+sfdzfgoO3FeENM20uCsjRyLhkWRmBbE5DE2Fr2PXpX3hvDCks8h2EjdxdrKvrORb9KQu32Vw+m+g+sfdzfgo+m+g+sfdzfgoPjdnfRxxiUgLCmnk7oPMiUAbb+jY2bfe2R2JsR4m7OMSWE1yocQ3T1A80eocOQw5gyijA6EKNyTc10+m+g+sfdzfgo+m+g+sfdzfgoGdJwtkneUuLOD6NQ6qWJBzcFyuQta4AJub32qQ5dQ3030H1j7ub8FH030H1j7ub8FBM8qjlVDfTfQfWPu5vwUfTfQfWPu5vwUEzyqOVUN9N9B9Y+7m/BR9N9B9Y+7m/BQTPKo5VQ3030H1j7ub8FH030H1j7ub8FBM8qjlVDfTfQfWPu5vwUfTfQfWPu5vwUGc/LGLayL9wv8yWikflV4xDqNXG8MmSiFVJxdd85DbvAeBFFB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3721677" cy="3157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143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Phloem Location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524000"/>
            <a:ext cx="61722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57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Stomata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Transpiration is regulated by the stomata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Tiny pores for gas exchange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Occur mostly in the leaves but sometimes found in the stem</a:t>
            </a:r>
          </a:p>
          <a:p>
            <a:pPr>
              <a:lnSpc>
                <a:spcPct val="80000"/>
              </a:lnSpc>
            </a:pPr>
            <a:r>
              <a:rPr lang="en-US" sz="2000"/>
              <a:t>Made of 2 elongated guard cells 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attached to normal epidermis cells on one side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Not attached to each other</a:t>
            </a:r>
          </a:p>
          <a:p>
            <a:pPr>
              <a:lnSpc>
                <a:spcPct val="80000"/>
              </a:lnSpc>
            </a:pPr>
            <a:r>
              <a:rPr lang="en-US" sz="2000"/>
              <a:t>Open and close based on turgor pressure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Open when water is absorbed by the guard cell from its neighboring epidermis cell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Water is then lost through the pore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Close when enough water is lost that the cell becomes flaccid</a:t>
            </a:r>
          </a:p>
          <a:p>
            <a:pPr>
              <a:lnSpc>
                <a:spcPct val="80000"/>
              </a:lnSpc>
            </a:pPr>
            <a:r>
              <a:rPr lang="en-US" sz="2000"/>
              <a:t>Tend to be open during the day and closed at night</a:t>
            </a:r>
          </a:p>
          <a:p>
            <a:pPr>
              <a:lnSpc>
                <a:spcPct val="80000"/>
              </a:lnSpc>
            </a:pPr>
            <a:r>
              <a:rPr lang="en-US" sz="2000"/>
              <a:t>Will close during the day if plant becomes short of water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Regulates transpiration and prevents excess water loss</a:t>
            </a:r>
          </a:p>
          <a:p>
            <a:pPr>
              <a:lnSpc>
                <a:spcPct val="80000"/>
              </a:lnSpc>
            </a:pPr>
            <a:endParaRPr lang="en-US" sz="200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4669855"/>
            <a:ext cx="1447800" cy="1480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8600"/>
            <a:ext cx="2438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478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Structure of the Xylem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Water transport occurs in the xylem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Begins as elongated cells connected end to end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During development the end walls are dissolved away so long hollow tubes develop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Living tissues of xylem lay down cellulose which is thickened by lignin</a:t>
            </a:r>
          </a:p>
          <a:p>
            <a:endParaRPr lang="en-US" dirty="0"/>
          </a:p>
        </p:txBody>
      </p:sp>
      <p:pic>
        <p:nvPicPr>
          <p:cNvPr id="12290" name="Picture 2" descr="http://www.deanza.edu/faculty/mccauley/6a_site_images/stem-helianthus-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3653172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33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574992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952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Transpiration Stream</a:t>
            </a:r>
            <a:br>
              <a:rPr lang="en-US" dirty="0" smtClean="0"/>
            </a:br>
            <a:r>
              <a:rPr lang="en-US" dirty="0" smtClean="0"/>
              <a:t>AKA: Cohesion-tension theory of fluid movement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849582"/>
            <a:ext cx="4038600" cy="45259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000" dirty="0" smtClean="0"/>
              <a:t>Water </a:t>
            </a:r>
            <a:r>
              <a:rPr lang="en-US" sz="2000" dirty="0"/>
              <a:t>lost by transpiration raises the osmotic pressure in the cells causing water uptake from surrounding cells </a:t>
            </a:r>
            <a:r>
              <a:rPr lang="en-US" sz="2000" dirty="0" smtClean="0"/>
              <a:t>and the xylem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000" dirty="0" smtClean="0"/>
              <a:t>As </a:t>
            </a:r>
            <a:r>
              <a:rPr lang="en-US" sz="2000" dirty="0"/>
              <a:t>water leaves the xylem more is pulled up through transpiration </a:t>
            </a:r>
            <a:r>
              <a:rPr lang="en-US" sz="2000" dirty="0" smtClean="0"/>
              <a:t>pull and the cohesive/adhesive properties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000" dirty="0"/>
              <a:t>As water leaves the xylem more is pulled into the xylem at the root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Much </a:t>
            </a:r>
            <a:r>
              <a:rPr lang="en-US" sz="2000" dirty="0"/>
              <a:t>of the water pulled into the plants is lost to evaporation</a:t>
            </a:r>
          </a:p>
        </p:txBody>
      </p:sp>
      <p:pic>
        <p:nvPicPr>
          <p:cNvPr id="3" name="Picture 2" descr="http://leavingcertbiology.net/uploads/3/0/2/5/3025587/3016921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28800"/>
            <a:ext cx="436679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068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/>
              <a:t>Abiotic </a:t>
            </a:r>
            <a:r>
              <a:rPr lang="en-US" sz="4000" dirty="0"/>
              <a:t>Factors and transpiration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Light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Stomata tend to be open in light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Light can warm the leaf and raise its temperature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Temperature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Causes evaporation of water molecules from the surface cells of the plant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Evaporation rate doubles for every 10 degree increase in temperature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Wind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Sweeps away water </a:t>
            </a:r>
            <a:r>
              <a:rPr lang="en-US" sz="2000" dirty="0" smtClean="0"/>
              <a:t>vapor</a:t>
            </a: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400" dirty="0"/>
              <a:t>Humid Air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High water vapor surrounding the leaf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Soil water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Amount of intake by the roots must match transpiration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Carbon Dioxide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High levels cause the stomata to close</a:t>
            </a:r>
            <a:endParaRPr lang="en-US" sz="20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098636"/>
            <a:ext cx="183832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438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Root </a:t>
            </a:r>
            <a:r>
              <a:rPr lang="en-US" dirty="0"/>
              <a:t>System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Huge, ever growing root </a:t>
            </a:r>
            <a:r>
              <a:rPr lang="en-US" sz="2400" dirty="0" smtClean="0"/>
              <a:t>systems increase </a:t>
            </a:r>
            <a:r>
              <a:rPr lang="en-US" sz="2400" dirty="0"/>
              <a:t>the surface area for absorption of water and essential nutrients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Surface area is also increased by the addition of root </a:t>
            </a:r>
            <a:r>
              <a:rPr lang="en-US" sz="2400" dirty="0" smtClean="0"/>
              <a:t>hairs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Water enters due to higher solute concentration than soil</a:t>
            </a: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400" dirty="0"/>
              <a:t>Cortex cells have a structure that also facilitates the uptake of water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4098" name="Picture 2" descr="have been fascinated by images of exposed roots for years now here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22564"/>
            <a:ext cx="4013039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biology-igcse.weebly.com/uploads/1/5/0/7/15070316/2022847_orig.png?4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597" y="3200400"/>
            <a:ext cx="3645803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612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Ion </a:t>
            </a:r>
            <a:r>
              <a:rPr lang="en-US" dirty="0"/>
              <a:t>Uptake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Minerals needed by the plants and found in soil </a:t>
            </a:r>
            <a:endParaRPr lang="en-US" sz="2400" dirty="0" smtClean="0"/>
          </a:p>
          <a:p>
            <a:pPr>
              <a:lnSpc>
                <a:spcPct val="80000"/>
              </a:lnSpc>
            </a:pPr>
            <a:r>
              <a:rPr lang="en-US" sz="2400" dirty="0" smtClean="0"/>
              <a:t>are</a:t>
            </a:r>
            <a:r>
              <a:rPr lang="en-US" sz="2400" dirty="0"/>
              <a:t>: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N as NO</a:t>
            </a:r>
            <a:r>
              <a:rPr lang="en-US" sz="2000" baseline="-25000" dirty="0"/>
              <a:t>3</a:t>
            </a:r>
            <a:r>
              <a:rPr lang="en-US" sz="2000" baseline="30000" dirty="0"/>
              <a:t>-</a:t>
            </a:r>
            <a:r>
              <a:rPr lang="en-US" sz="2000" dirty="0"/>
              <a:t> or NH</a:t>
            </a:r>
            <a:r>
              <a:rPr lang="en-US" sz="2000" baseline="-25000" dirty="0"/>
              <a:t>4</a:t>
            </a:r>
            <a:r>
              <a:rPr lang="en-US" sz="2000" baseline="30000" dirty="0" smtClean="0"/>
              <a:t>+                                       </a:t>
            </a:r>
            <a:endParaRPr lang="en-US" sz="2000" baseline="30000" dirty="0"/>
          </a:p>
          <a:p>
            <a:pPr lvl="1">
              <a:lnSpc>
                <a:spcPct val="80000"/>
              </a:lnSpc>
            </a:pPr>
            <a:r>
              <a:rPr lang="en-US" sz="2000" dirty="0"/>
              <a:t>K as K</a:t>
            </a:r>
            <a:r>
              <a:rPr lang="en-US" sz="2000" baseline="30000" dirty="0"/>
              <a:t>+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P as PO</a:t>
            </a:r>
            <a:r>
              <a:rPr lang="en-US" sz="2000" baseline="-25000" dirty="0"/>
              <a:t>4</a:t>
            </a:r>
            <a:r>
              <a:rPr lang="en-US" sz="2000" baseline="30000" dirty="0"/>
              <a:t>3-</a:t>
            </a:r>
          </a:p>
          <a:p>
            <a:pPr lvl="1">
              <a:lnSpc>
                <a:spcPct val="80000"/>
              </a:lnSpc>
            </a:pPr>
            <a:r>
              <a:rPr lang="en-US" sz="2000" dirty="0" err="1"/>
              <a:t>Ca</a:t>
            </a:r>
            <a:r>
              <a:rPr lang="en-US" sz="2000" dirty="0"/>
              <a:t> as Ca</a:t>
            </a:r>
            <a:r>
              <a:rPr lang="en-US" sz="2000" baseline="30000" dirty="0"/>
              <a:t>2+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Diffusion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Minerals are more concentrated in the soil than in the root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When dissolved in water the minerals will diffuse into the roots</a:t>
            </a:r>
          </a:p>
          <a:p>
            <a:pPr>
              <a:lnSpc>
                <a:spcPct val="80000"/>
              </a:lnSpc>
            </a:pPr>
            <a:r>
              <a:rPr lang="en-US" sz="2400" dirty="0" smtClean="0"/>
              <a:t>Mass </a:t>
            </a:r>
            <a:r>
              <a:rPr lang="en-US" sz="2400" dirty="0"/>
              <a:t>flow of water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Uptake of water which includes dissolved </a:t>
            </a:r>
            <a:r>
              <a:rPr lang="en-US" sz="2000" dirty="0" smtClean="0"/>
              <a:t>minerals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3914775" cy="3828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138525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142</TotalTime>
  <Words>921</Words>
  <Application>Microsoft Office PowerPoint</Application>
  <PresentationFormat>On-screen Show (4:3)</PresentationFormat>
  <Paragraphs>145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Thatch</vt:lpstr>
      <vt:lpstr>9.1 Transport: Xylem</vt:lpstr>
      <vt:lpstr>Transpiration</vt:lpstr>
      <vt:lpstr>Stomata</vt:lpstr>
      <vt:lpstr>Structure of the Xylem</vt:lpstr>
      <vt:lpstr>PowerPoint Presentation</vt:lpstr>
      <vt:lpstr>Transpiration Stream AKA: Cohesion-tension theory of fluid movement</vt:lpstr>
      <vt:lpstr>Abiotic Factors and transpiration</vt:lpstr>
      <vt:lpstr>Root System</vt:lpstr>
      <vt:lpstr>Ion Uptake</vt:lpstr>
      <vt:lpstr>Ion Uptake</vt:lpstr>
      <vt:lpstr>Active transport of Minerals</vt:lpstr>
      <vt:lpstr>Adaptations of Xerophytes</vt:lpstr>
      <vt:lpstr>Adaptations of Halophytes</vt:lpstr>
      <vt:lpstr>9.2 Transport in the Phloem</vt:lpstr>
      <vt:lpstr>Phloem tissue</vt:lpstr>
      <vt:lpstr>Translocation </vt:lpstr>
      <vt:lpstr>Measuring translocation</vt:lpstr>
      <vt:lpstr>Pressure flow hypothesis</vt:lpstr>
      <vt:lpstr>PowerPoint Presentation</vt:lpstr>
      <vt:lpstr>Phloem Location </vt:lpstr>
    </vt:vector>
  </TitlesOfParts>
  <Company>SVUSD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9.1 Transport: Xylem</dc:title>
  <dc:creator>Beaman, Alissa - Mission Viejo High School</dc:creator>
  <cp:lastModifiedBy>Miller, Lisa - Mission Viejo High School</cp:lastModifiedBy>
  <cp:revision>10</cp:revision>
  <dcterms:created xsi:type="dcterms:W3CDTF">2015-01-06T20:14:51Z</dcterms:created>
  <dcterms:modified xsi:type="dcterms:W3CDTF">2016-04-27T18:43:29Z</dcterms:modified>
</cp:coreProperties>
</file>